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389" r:id="rId2"/>
    <p:sldId id="390" r:id="rId3"/>
    <p:sldId id="391" r:id="rId4"/>
    <p:sldId id="392" r:id="rId5"/>
    <p:sldId id="393" r:id="rId6"/>
    <p:sldId id="394" r:id="rId7"/>
    <p:sldId id="395" r:id="rId8"/>
    <p:sldId id="396" r:id="rId9"/>
    <p:sldId id="397" r:id="rId10"/>
    <p:sldId id="450" r:id="rId11"/>
    <p:sldId id="401" r:id="rId12"/>
    <p:sldId id="402" r:id="rId13"/>
    <p:sldId id="467" r:id="rId14"/>
    <p:sldId id="454" r:id="rId15"/>
    <p:sldId id="455" r:id="rId16"/>
    <p:sldId id="456" r:id="rId17"/>
    <p:sldId id="457" r:id="rId18"/>
    <p:sldId id="458" r:id="rId19"/>
    <p:sldId id="459" r:id="rId20"/>
    <p:sldId id="469" r:id="rId21"/>
    <p:sldId id="470" r:id="rId22"/>
    <p:sldId id="460" r:id="rId23"/>
    <p:sldId id="461" r:id="rId24"/>
    <p:sldId id="462" r:id="rId25"/>
    <p:sldId id="463" r:id="rId26"/>
    <p:sldId id="464" r:id="rId27"/>
    <p:sldId id="465" r:id="rId28"/>
    <p:sldId id="405" r:id="rId29"/>
    <p:sldId id="406" r:id="rId30"/>
    <p:sldId id="407" r:id="rId31"/>
    <p:sldId id="408" r:id="rId32"/>
    <p:sldId id="409" r:id="rId33"/>
    <p:sldId id="410" r:id="rId34"/>
    <p:sldId id="411" r:id="rId35"/>
    <p:sldId id="412" r:id="rId36"/>
    <p:sldId id="413" r:id="rId37"/>
    <p:sldId id="414" r:id="rId38"/>
    <p:sldId id="415" r:id="rId39"/>
    <p:sldId id="416" r:id="rId40"/>
    <p:sldId id="417" r:id="rId41"/>
    <p:sldId id="436" r:id="rId42"/>
    <p:sldId id="437" r:id="rId43"/>
    <p:sldId id="438" r:id="rId44"/>
    <p:sldId id="439" r:id="rId45"/>
    <p:sldId id="440" r:id="rId46"/>
    <p:sldId id="441" r:id="rId47"/>
    <p:sldId id="442" r:id="rId48"/>
    <p:sldId id="443" r:id="rId49"/>
    <p:sldId id="472" r:id="rId50"/>
    <p:sldId id="444" r:id="rId51"/>
    <p:sldId id="445" r:id="rId52"/>
    <p:sldId id="446" r:id="rId53"/>
    <p:sldId id="447" r:id="rId54"/>
    <p:sldId id="448" r:id="rId5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86" autoAdjust="0"/>
  </p:normalViewPr>
  <p:slideViewPr>
    <p:cSldViewPr snapToGrid="0">
      <p:cViewPr>
        <p:scale>
          <a:sx n="82" d="100"/>
          <a:sy n="82" d="100"/>
        </p:scale>
        <p:origin x="-168" y="21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465349C-50A6-4821-BFB7-F061B793132B}" type="datetimeFigureOut">
              <a:rPr lang="it-IT"/>
              <a:pPr>
                <a:defRPr/>
              </a:pPr>
              <a:t>12/11/2018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C6ED0C78-FDF8-4432-B153-C6AD69C8F50B}"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5362" name="Segnaposto note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it-IT" altLang="it-IT" smtClean="0"/>
          </a:p>
        </p:txBody>
      </p:sp>
      <p:sp>
        <p:nvSpPr>
          <p:cNvPr id="15363" name="Segnaposto piè di pagina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46150" fontAlgn="base">
              <a:spcBef>
                <a:spcPct val="0"/>
              </a:spcBef>
              <a:spcAft>
                <a:spcPct val="0"/>
              </a:spcAft>
            </a:pPr>
            <a:endParaRPr lang="it-IT" altLang="it-IT" sz="1300" smtClean="0">
              <a:latin typeface="Arial" charset="0"/>
              <a:cs typeface="Arial" charset="0"/>
            </a:endParaRPr>
          </a:p>
        </p:txBody>
      </p:sp>
      <p:sp>
        <p:nvSpPr>
          <p:cNvPr id="15364" name="Segnaposto numero diapositiva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46150" fontAlgn="base">
              <a:spcBef>
                <a:spcPct val="0"/>
              </a:spcBef>
              <a:spcAft>
                <a:spcPct val="0"/>
              </a:spcAft>
            </a:pPr>
            <a:fld id="{436A8C0E-7244-4434-8BFD-D8421FA51A9B}" type="slidenum">
              <a:rPr lang="it-IT" altLang="it-IT" sz="1300">
                <a:latin typeface="Arial" charset="0"/>
                <a:cs typeface="Arial" charset="0"/>
              </a:rPr>
              <a:pPr defTabSz="946150" fontAlgn="base">
                <a:spcBef>
                  <a:spcPct val="0"/>
                </a:spcBef>
                <a:spcAft>
                  <a:spcPct val="0"/>
                </a:spcAft>
              </a:pPr>
              <a:t>1</a:t>
            </a:fld>
            <a:endParaRPr lang="it-IT" altLang="it-IT" sz="1300">
              <a:latin typeface="Arial" charset="0"/>
              <a:cs typeface="Arial" charset="0"/>
            </a:endParaRPr>
          </a:p>
        </p:txBody>
      </p:sp>
      <p:sp>
        <p:nvSpPr>
          <p:cNvPr id="15365" name="Segnaposto intestazione 6"/>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46150" fontAlgn="base">
              <a:spcBef>
                <a:spcPct val="0"/>
              </a:spcBef>
              <a:spcAft>
                <a:spcPct val="0"/>
              </a:spcAft>
            </a:pPr>
            <a:r>
              <a:rPr lang="it-IT" altLang="it-IT" sz="1300" smtClean="0">
                <a:latin typeface="Arial" charset="0"/>
                <a:cs typeface="Arial" charset="0"/>
              </a:rPr>
              <a:t>Collegio dei Periti Industriali e dei Periti Industriali Laureati - L’Aquila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defRPr/>
            </a:lvl1pPr>
          </a:lstStyle>
          <a:p>
            <a:pPr>
              <a:defRPr/>
            </a:pPr>
            <a:fld id="{B717E095-5636-41AD-9EB3-4B10B484C009}" type="datetimeFigureOut">
              <a:rPr lang="it-IT"/>
              <a:pPr>
                <a:defRPr/>
              </a:pPr>
              <a:t>12/11/2018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0773093D-3E5A-48F9-9AB2-D4370791EEEE}"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A903464E-0995-4FC0-B666-C65173AB8BB9}" type="datetimeFigureOut">
              <a:rPr lang="it-IT"/>
              <a:pPr>
                <a:defRPr/>
              </a:pPr>
              <a:t>12/11/2018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6F416BBE-2A57-436C-BC28-87A373CF70A7}"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84724809-7B6A-4404-8595-1FBB0B140043}" type="datetimeFigureOut">
              <a:rPr lang="it-IT"/>
              <a:pPr>
                <a:defRPr/>
              </a:pPr>
              <a:t>12/11/2018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3FA69A4F-58D9-404D-82F8-4071D521E85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fld id="{2E9B99FA-AD3B-4289-923F-17330E828CB7}" type="datetimeFigureOut">
              <a:rPr lang="it-IT"/>
              <a:pPr>
                <a:defRPr/>
              </a:pPr>
              <a:t>12/11/2018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5DFC134A-4F8B-4F66-9D77-4D6E3DED5682}"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lvl1pPr>
              <a:defRPr/>
            </a:lvl1pPr>
          </a:lstStyle>
          <a:p>
            <a:pPr>
              <a:defRPr/>
            </a:pPr>
            <a:fld id="{F6B97843-35F2-42CD-96CB-B91B568A05FA}" type="datetimeFigureOut">
              <a:rPr lang="it-IT"/>
              <a:pPr>
                <a:defRPr/>
              </a:pPr>
              <a:t>12/11/2018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31F1CF1-3ABF-4CA3-896E-599435D1FF6B}"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fld id="{85CFEC90-BE23-44E1-8CAB-88C5109AB271}" type="datetimeFigureOut">
              <a:rPr lang="it-IT"/>
              <a:pPr>
                <a:defRPr/>
              </a:pPr>
              <a:t>12/11/2018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640536F8-7C09-4F71-9F1F-41C6610C94B0}"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lvl1pPr>
              <a:defRPr/>
            </a:lvl1pPr>
          </a:lstStyle>
          <a:p>
            <a:pPr>
              <a:defRPr/>
            </a:pPr>
            <a:fld id="{32D8EAAE-DBD7-41F7-A3BF-5B47BEFB1932}" type="datetimeFigureOut">
              <a:rPr lang="it-IT"/>
              <a:pPr>
                <a:defRPr/>
              </a:pPr>
              <a:t>12/11/2018</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E9C930A4-0304-4F87-92D4-0D10FF5B7F80}"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3"/>
          <p:cNvSpPr>
            <a:spLocks noGrp="1"/>
          </p:cNvSpPr>
          <p:nvPr>
            <p:ph type="dt" sz="half" idx="10"/>
          </p:nvPr>
        </p:nvSpPr>
        <p:spPr/>
        <p:txBody>
          <a:bodyPr/>
          <a:lstStyle>
            <a:lvl1pPr>
              <a:defRPr/>
            </a:lvl1pPr>
          </a:lstStyle>
          <a:p>
            <a:pPr>
              <a:defRPr/>
            </a:pPr>
            <a:fld id="{14613717-B474-4A99-A5B4-891C26018AE7}" type="datetimeFigureOut">
              <a:rPr lang="it-IT"/>
              <a:pPr>
                <a:defRPr/>
              </a:pPr>
              <a:t>12/11/2018</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6516874F-048C-45DA-9AA9-566E286AB243}"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34E112-3CE1-4A4E-8C1A-73828F23E489}" type="datetimeFigureOut">
              <a:rPr lang="it-IT"/>
              <a:pPr>
                <a:defRPr/>
              </a:pPr>
              <a:t>12/11/2018</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2EFCE516-3E8D-4198-9255-93913CB4FBDC}"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3"/>
          <p:cNvSpPr>
            <a:spLocks noGrp="1"/>
          </p:cNvSpPr>
          <p:nvPr>
            <p:ph type="dt" sz="half" idx="10"/>
          </p:nvPr>
        </p:nvSpPr>
        <p:spPr/>
        <p:txBody>
          <a:bodyPr/>
          <a:lstStyle>
            <a:lvl1pPr>
              <a:defRPr/>
            </a:lvl1pPr>
          </a:lstStyle>
          <a:p>
            <a:pPr>
              <a:defRPr/>
            </a:pPr>
            <a:fld id="{A1ACA559-4DF0-4E19-BF47-D9A7821F5597}" type="datetimeFigureOut">
              <a:rPr lang="it-IT"/>
              <a:pPr>
                <a:defRPr/>
              </a:pPr>
              <a:t>12/11/2018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D2E3D85B-2C60-442B-9B71-27C4590CDCCF}"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3"/>
          <p:cNvSpPr>
            <a:spLocks noGrp="1"/>
          </p:cNvSpPr>
          <p:nvPr>
            <p:ph type="dt" sz="half" idx="10"/>
          </p:nvPr>
        </p:nvSpPr>
        <p:spPr/>
        <p:txBody>
          <a:bodyPr/>
          <a:lstStyle>
            <a:lvl1pPr>
              <a:defRPr/>
            </a:lvl1pPr>
          </a:lstStyle>
          <a:p>
            <a:pPr>
              <a:defRPr/>
            </a:pPr>
            <a:fld id="{9A55F487-B01D-4818-AF18-F5848180D057}" type="datetimeFigureOut">
              <a:rPr lang="it-IT"/>
              <a:pPr>
                <a:defRPr/>
              </a:pPr>
              <a:t>12/11/2018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FA6EB2D7-A564-41C0-8635-D9022FB52F80}"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DCD8D8-391D-466D-AA3D-B418AE25B95F}" type="datetimeFigureOut">
              <a:rPr lang="it-IT"/>
              <a:pPr>
                <a:defRPr/>
              </a:pPr>
              <a:t>12/11/2018</a:t>
            </a:fld>
            <a:endParaRPr lang="it-IT"/>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AB2223AD-219C-4335-B546-306AFEBFD63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ideo" Target="file:///C:\Users\admin\Desktop\ministri%20s%20comunione\scena8.m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google.it/url?sa=t&amp;source=web&amp;cd=1&amp;ved=0CBsQFjAA&amp;url=http://www.dia.uniroma3.it/~dispense/alessandrini/aa2008-2009/Slide%20lezioni%20comunicazione%20interpersonale2008.ppt&amp;ei=QF-zTa3QOITMswaWq8D1Cw&amp;usg=AFQjCNHL4uet5GhO4aGfef2cWgCExqUWDA" TargetMode="External"/><Relationship Id="rId2" Type="http://schemas.openxmlformats.org/officeDocument/2006/relationships/hyperlink" Target="http://www.avvenire.it/Cultura/le+parabole+cardinal+martini_201102281017494630000.htm"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71550" y="4941888"/>
            <a:ext cx="7629525" cy="1463675"/>
          </a:xfrm>
        </p:spPr>
        <p:txBody>
          <a:bodyPr rtlCol="0">
            <a:noAutofit/>
          </a:bodyPr>
          <a:lstStyle/>
          <a:p>
            <a:pPr fontAlgn="auto">
              <a:spcAft>
                <a:spcPts val="0"/>
              </a:spcAft>
              <a:defRPr/>
            </a:pPr>
            <a:r>
              <a:rPr lang="it-IT" sz="4000" i="1" smtClean="0">
                <a:solidFill>
                  <a:srgbClr val="6600CC"/>
                </a:solidFill>
                <a:effectLst>
                  <a:outerShdw blurRad="38100" dist="38100" dir="2700000" algn="tl">
                    <a:srgbClr val="C0C0C0"/>
                  </a:outerShdw>
                </a:effectLst>
                <a:latin typeface="Bookman Old Style" pitchFamily="18" charset="0"/>
              </a:rPr>
              <a:t>Comunicazione e relazione</a:t>
            </a:r>
          </a:p>
        </p:txBody>
      </p:sp>
      <p:sp>
        <p:nvSpPr>
          <p:cNvPr id="14338" name="Segnaposto numero diapositiva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DCA8F6-6C91-45F5-BFD8-8AECD1A855E2}" type="slidenum">
              <a:rPr lang="it-IT" altLang="it-IT" sz="1000">
                <a:solidFill>
                  <a:srgbClr val="FFFFFF"/>
                </a:solidFill>
                <a:latin typeface="Tahoma" pitchFamily="34" charset="0"/>
                <a:cs typeface="Arial" charset="0"/>
              </a:rPr>
              <a:pPr fontAlgn="base">
                <a:spcBef>
                  <a:spcPct val="0"/>
                </a:spcBef>
                <a:spcAft>
                  <a:spcPct val="0"/>
                </a:spcAft>
              </a:pPr>
              <a:t>1</a:t>
            </a:fld>
            <a:endParaRPr lang="it-IT" altLang="it-IT" sz="1000">
              <a:solidFill>
                <a:srgbClr val="FFFFFF"/>
              </a:solidFill>
              <a:latin typeface="Tahoma" pitchFamily="34" charset="0"/>
              <a:cs typeface="Arial" charset="0"/>
            </a:endParaRPr>
          </a:p>
        </p:txBody>
      </p:sp>
      <p:sp>
        <p:nvSpPr>
          <p:cNvPr id="14339" name="AutoShape 14" descr="Z"/>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it-IT" altLang="it-IT">
              <a:latin typeface="Tahoma" pitchFamily="34" charset="0"/>
            </a:endParaRPr>
          </a:p>
        </p:txBody>
      </p:sp>
      <p:sp>
        <p:nvSpPr>
          <p:cNvPr id="14340" name="AutoShape 16" descr="Z"/>
          <p:cNvSpPr>
            <a:spLocks noChangeAspect="1" noChangeArrowheads="1"/>
          </p:cNvSpPr>
          <p:nvPr/>
        </p:nvSpPr>
        <p:spPr bwMode="auto">
          <a:xfrm>
            <a:off x="3257550" y="2557463"/>
            <a:ext cx="2628900" cy="1743075"/>
          </a:xfrm>
          <a:prstGeom prst="rect">
            <a:avLst/>
          </a:prstGeom>
          <a:noFill/>
          <a:ln w="9525">
            <a:noFill/>
            <a:miter lim="800000"/>
            <a:headEnd/>
            <a:tailEnd/>
          </a:ln>
        </p:spPr>
        <p:txBody>
          <a:bodyPr/>
          <a:lstStyle/>
          <a:p>
            <a:endParaRPr lang="it-IT" altLang="it-IT">
              <a:latin typeface="Tahoma" pitchFamily="34" charset="0"/>
            </a:endParaRPr>
          </a:p>
        </p:txBody>
      </p:sp>
      <p:pic>
        <p:nvPicPr>
          <p:cNvPr id="14341" name="Picture 20" descr="21_1"/>
          <p:cNvPicPr>
            <a:picLocks noChangeAspect="1" noChangeArrowheads="1"/>
          </p:cNvPicPr>
          <p:nvPr/>
        </p:nvPicPr>
        <p:blipFill>
          <a:blip r:embed="rId3"/>
          <a:srcRect/>
          <a:stretch>
            <a:fillRect/>
          </a:stretch>
        </p:blipFill>
        <p:spPr bwMode="auto">
          <a:xfrm>
            <a:off x="1692275" y="549275"/>
            <a:ext cx="5688013" cy="482441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ctrTitle"/>
          </p:nvPr>
        </p:nvSpPr>
        <p:spPr>
          <a:xfrm>
            <a:off x="0" y="0"/>
            <a:ext cx="9144000" cy="6967538"/>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rtlCol="0">
            <a:normAutofit/>
          </a:bodyPr>
          <a:lstStyle/>
          <a:p>
            <a:pPr fontAlgn="auto">
              <a:spcAft>
                <a:spcPts val="0"/>
              </a:spcAft>
              <a:defRPr/>
            </a:pPr>
            <a:r>
              <a:rPr lang="it-IT" b="1" dirty="0" smtClean="0">
                <a:solidFill>
                  <a:srgbClr val="FF0000"/>
                </a:solidFill>
              </a:rPr>
              <a:t>LA RELAZIONE </a:t>
            </a:r>
            <a:br>
              <a:rPr lang="it-IT" b="1" dirty="0" smtClean="0">
                <a:solidFill>
                  <a:srgbClr val="FF0000"/>
                </a:solidFill>
              </a:rPr>
            </a:br>
            <a:r>
              <a:rPr lang="it-IT" altLang="it-IT" sz="6700" i="1" dirty="0" smtClean="0">
                <a:solidFill>
                  <a:schemeClr val="accent1"/>
                </a:solidFill>
                <a:latin typeface="Tahoma" pitchFamily="34" charset="0"/>
              </a:rPr>
              <a:t>PASTORALE</a:t>
            </a:r>
            <a:r>
              <a:rPr lang="it-IT" altLang="it-IT" i="1" dirty="0" smtClean="0">
                <a:solidFill>
                  <a:schemeClr val="accent1"/>
                </a:solidFill>
                <a:latin typeface="Tahoma" pitchFamily="34" charset="0"/>
              </a:rPr>
              <a:t> </a:t>
            </a:r>
            <a:br>
              <a:rPr lang="it-IT" altLang="it-IT" i="1" dirty="0" smtClean="0">
                <a:solidFill>
                  <a:schemeClr val="accent1"/>
                </a:solidFill>
                <a:latin typeface="Tahoma" pitchFamily="34" charset="0"/>
              </a:rPr>
            </a:br>
            <a:r>
              <a:rPr lang="it-IT" b="1" dirty="0" smtClean="0">
                <a:solidFill>
                  <a:srgbClr val="FF0000"/>
                </a:solidFill>
              </a:rPr>
              <a:t>D’AIUTO</a:t>
            </a:r>
            <a:br>
              <a:rPr lang="it-IT" b="1" dirty="0" smtClean="0">
                <a:solidFill>
                  <a:srgbClr val="FF0000"/>
                </a:solidFill>
              </a:rPr>
            </a:br>
            <a:r>
              <a:rPr lang="it-IT" b="1" dirty="0" smtClean="0">
                <a:solidFill>
                  <a:srgbClr val="FF0000"/>
                </a:solidFill>
              </a:rPr>
              <a:t>CON LA PERSONA </a:t>
            </a:r>
            <a:br>
              <a:rPr lang="it-IT" b="1" dirty="0" smtClean="0">
                <a:solidFill>
                  <a:srgbClr val="FF0000"/>
                </a:solidFill>
              </a:rPr>
            </a:br>
            <a:r>
              <a:rPr lang="it-IT" b="1" dirty="0">
                <a:solidFill>
                  <a:srgbClr val="FF0000"/>
                </a:solidFill>
              </a:rPr>
              <a:t>ANZIANA </a:t>
            </a:r>
            <a:r>
              <a:rPr lang="it-IT" b="1" dirty="0" smtClean="0">
                <a:solidFill>
                  <a:srgbClr val="FF0000"/>
                </a:solidFill>
              </a:rPr>
              <a:t/>
            </a:r>
            <a:br>
              <a:rPr lang="it-IT" b="1" dirty="0" smtClean="0">
                <a:solidFill>
                  <a:srgbClr val="FF0000"/>
                </a:solidFill>
              </a:rPr>
            </a:br>
            <a:r>
              <a:rPr lang="it-IT" b="1" dirty="0" smtClean="0">
                <a:solidFill>
                  <a:srgbClr val="FF0000"/>
                </a:solidFill>
              </a:rPr>
              <a:t>o MALATA</a:t>
            </a:r>
            <a:br>
              <a:rPr lang="it-IT" b="1" dirty="0" smtClean="0">
                <a:solidFill>
                  <a:srgbClr val="FF0000"/>
                </a:solidFill>
              </a:rPr>
            </a:br>
            <a:endParaRPr lang="it-IT" b="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ttangolo 2"/>
          <p:cNvSpPr>
            <a:spLocks noChangeArrowheads="1"/>
          </p:cNvSpPr>
          <p:nvPr/>
        </p:nvSpPr>
        <p:spPr bwMode="auto">
          <a:xfrm>
            <a:off x="250825" y="260350"/>
            <a:ext cx="8642350" cy="461963"/>
          </a:xfrm>
          <a:prstGeom prst="rect">
            <a:avLst/>
          </a:prstGeom>
          <a:solidFill>
            <a:srgbClr val="FFFF00"/>
          </a:solidFill>
          <a:ln w="9525">
            <a:noFill/>
            <a:miter lim="800000"/>
            <a:headEnd/>
            <a:tailEnd/>
          </a:ln>
        </p:spPr>
        <p:txBody>
          <a:bodyPr>
            <a:spAutoFit/>
          </a:bodyPr>
          <a:lstStyle/>
          <a:p>
            <a:pPr algn="ctr"/>
            <a:r>
              <a:rPr lang="it-IT" altLang="it-IT" sz="2400">
                <a:solidFill>
                  <a:srgbClr val="FF0000"/>
                </a:solidFill>
                <a:latin typeface="Tahoma" pitchFamily="34" charset="0"/>
              </a:rPr>
              <a:t>Il dialogo </a:t>
            </a:r>
            <a:r>
              <a:rPr lang="it-IT" altLang="it-IT" sz="2400" i="1">
                <a:solidFill>
                  <a:schemeClr val="accent1"/>
                </a:solidFill>
                <a:latin typeface="Tahoma" pitchFamily="34" charset="0"/>
              </a:rPr>
              <a:t>pastorale</a:t>
            </a:r>
            <a:r>
              <a:rPr lang="it-IT" altLang="it-IT" sz="2400">
                <a:solidFill>
                  <a:srgbClr val="FF0000"/>
                </a:solidFill>
                <a:latin typeface="Tahoma" pitchFamily="34" charset="0"/>
              </a:rPr>
              <a:t> con la persona anziana o malata</a:t>
            </a:r>
          </a:p>
        </p:txBody>
      </p:sp>
      <p:sp>
        <p:nvSpPr>
          <p:cNvPr id="89090" name="Rettangolo 3"/>
          <p:cNvSpPr>
            <a:spLocks noChangeArrowheads="1"/>
          </p:cNvSpPr>
          <p:nvPr/>
        </p:nvSpPr>
        <p:spPr bwMode="auto">
          <a:xfrm>
            <a:off x="539750" y="1052513"/>
            <a:ext cx="8135938" cy="4524375"/>
          </a:xfrm>
          <a:prstGeom prst="rect">
            <a:avLst/>
          </a:prstGeom>
          <a:noFill/>
          <a:ln w="9525">
            <a:noFill/>
            <a:miter lim="800000"/>
            <a:headEnd/>
            <a:tailEnd/>
          </a:ln>
        </p:spPr>
        <p:txBody>
          <a:bodyPr>
            <a:spAutoFit/>
          </a:bodyPr>
          <a:lstStyle/>
          <a:p>
            <a:r>
              <a:rPr lang="it-IT" altLang="it-IT" sz="2400">
                <a:latin typeface="Tahoma" pitchFamily="34" charset="0"/>
              </a:rPr>
              <a:t>«La </a:t>
            </a:r>
            <a:r>
              <a:rPr lang="it-IT" altLang="it-IT" sz="2400" u="sng">
                <a:solidFill>
                  <a:srgbClr val="FF0000"/>
                </a:solidFill>
                <a:latin typeface="Tahoma" pitchFamily="34" charset="0"/>
              </a:rPr>
              <a:t>Pastorale della salute </a:t>
            </a:r>
            <a:r>
              <a:rPr lang="it-IT" altLang="it-IT" sz="2400">
                <a:latin typeface="Tahoma" pitchFamily="34" charset="0"/>
              </a:rPr>
              <a:t>… </a:t>
            </a:r>
          </a:p>
          <a:p>
            <a:r>
              <a:rPr lang="it-IT" altLang="it-IT" sz="2400">
                <a:latin typeface="Tahoma" pitchFamily="34" charset="0"/>
              </a:rPr>
              <a:t>	può essere descritta come </a:t>
            </a:r>
          </a:p>
          <a:p>
            <a:r>
              <a:rPr lang="it-IT" altLang="it-IT" sz="2400">
                <a:solidFill>
                  <a:srgbClr val="FF0000"/>
                </a:solidFill>
                <a:latin typeface="Tahoma" pitchFamily="34" charset="0"/>
              </a:rPr>
              <a:t>	la presenza e l’azione </a:t>
            </a:r>
            <a:r>
              <a:rPr lang="it-IT" altLang="it-IT" sz="2400">
                <a:latin typeface="Tahoma" pitchFamily="34" charset="0"/>
              </a:rPr>
              <a:t>della Chiesa </a:t>
            </a:r>
          </a:p>
          <a:p>
            <a:r>
              <a:rPr lang="it-IT" altLang="it-IT" sz="2400">
                <a:latin typeface="Tahoma" pitchFamily="34" charset="0"/>
              </a:rPr>
              <a:t>	per recare </a:t>
            </a:r>
            <a:r>
              <a:rPr lang="it-IT" altLang="it-IT" sz="2400">
                <a:solidFill>
                  <a:schemeClr val="accent1"/>
                </a:solidFill>
                <a:latin typeface="Tahoma" pitchFamily="34" charset="0"/>
              </a:rPr>
              <a:t>la luce e la grazia del Signore </a:t>
            </a:r>
          </a:p>
          <a:p>
            <a:r>
              <a:rPr lang="it-IT" altLang="it-IT" sz="2400">
                <a:solidFill>
                  <a:srgbClr val="00B050"/>
                </a:solidFill>
                <a:latin typeface="Tahoma" pitchFamily="34" charset="0"/>
              </a:rPr>
              <a:t>	a coloro che soffrono </a:t>
            </a:r>
          </a:p>
          <a:p>
            <a:r>
              <a:rPr lang="it-IT" altLang="it-IT" sz="2400">
                <a:solidFill>
                  <a:srgbClr val="FFC000"/>
                </a:solidFill>
                <a:latin typeface="Tahoma" pitchFamily="34" charset="0"/>
              </a:rPr>
              <a:t>	e a quanti se ne prendono cura</a:t>
            </a:r>
            <a:r>
              <a:rPr lang="it-IT" altLang="it-IT" sz="2400">
                <a:latin typeface="Tahoma" pitchFamily="34" charset="0"/>
              </a:rPr>
              <a:t>». </a:t>
            </a:r>
          </a:p>
          <a:p>
            <a:endParaRPr lang="it-IT" altLang="it-IT" sz="2400">
              <a:latin typeface="Tahoma" pitchFamily="34" charset="0"/>
            </a:endParaRPr>
          </a:p>
          <a:p>
            <a:endParaRPr lang="it-IT" altLang="it-IT" sz="2400">
              <a:latin typeface="Tahoma" pitchFamily="34" charset="0"/>
            </a:endParaRPr>
          </a:p>
          <a:p>
            <a:r>
              <a:rPr lang="it-IT" altLang="it-IT" sz="2400" i="1">
                <a:latin typeface="Tahoma" pitchFamily="34" charset="0"/>
              </a:rPr>
              <a:t>(Consulta Nazionale </a:t>
            </a:r>
          </a:p>
          <a:p>
            <a:r>
              <a:rPr lang="it-IT" altLang="it-IT" sz="2400" i="1">
                <a:latin typeface="Tahoma" pitchFamily="34" charset="0"/>
              </a:rPr>
              <a:t>per la pastorale della salute:</a:t>
            </a:r>
          </a:p>
          <a:p>
            <a:r>
              <a:rPr lang="it-IT" altLang="it-IT" sz="2400" i="1">
                <a:latin typeface="Tahoma" pitchFamily="34" charset="0"/>
              </a:rPr>
              <a:t>La pastorale della salute </a:t>
            </a:r>
          </a:p>
          <a:p>
            <a:r>
              <a:rPr lang="it-IT" altLang="it-IT" sz="2400" i="1">
                <a:latin typeface="Tahoma" pitchFamily="34" charset="0"/>
              </a:rPr>
              <a:t>nella chiesa italiana, n. 19)</a:t>
            </a:r>
          </a:p>
        </p:txBody>
      </p:sp>
      <p:pic>
        <p:nvPicPr>
          <p:cNvPr id="89091" name="Picture 2"/>
          <p:cNvPicPr>
            <a:picLocks noChangeAspect="1" noChangeArrowheads="1"/>
          </p:cNvPicPr>
          <p:nvPr/>
        </p:nvPicPr>
        <p:blipFill>
          <a:blip r:embed="rId2"/>
          <a:srcRect/>
          <a:stretch>
            <a:fillRect/>
          </a:stretch>
        </p:blipFill>
        <p:spPr bwMode="auto">
          <a:xfrm>
            <a:off x="5508625" y="3644900"/>
            <a:ext cx="2857500" cy="23145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ttangolo 2"/>
          <p:cNvSpPr>
            <a:spLocks noChangeArrowheads="1"/>
          </p:cNvSpPr>
          <p:nvPr/>
        </p:nvSpPr>
        <p:spPr bwMode="auto">
          <a:xfrm>
            <a:off x="539750" y="1052513"/>
            <a:ext cx="8135938" cy="5970587"/>
          </a:xfrm>
          <a:prstGeom prst="rect">
            <a:avLst/>
          </a:prstGeom>
          <a:noFill/>
          <a:ln w="9525">
            <a:noFill/>
            <a:miter lim="800000"/>
            <a:headEnd/>
            <a:tailEnd/>
          </a:ln>
        </p:spPr>
        <p:txBody>
          <a:bodyPr>
            <a:spAutoFit/>
          </a:bodyPr>
          <a:lstStyle/>
          <a:p>
            <a:r>
              <a:rPr lang="it-IT" altLang="it-IT" sz="2800">
                <a:latin typeface="Tahoma" pitchFamily="34" charset="0"/>
              </a:rPr>
              <a:t>Una </a:t>
            </a:r>
            <a:r>
              <a:rPr lang="it-IT" altLang="it-IT" sz="2800">
                <a:solidFill>
                  <a:schemeClr val="accent2"/>
                </a:solidFill>
                <a:latin typeface="Tahoma" pitchFamily="34" charset="0"/>
              </a:rPr>
              <a:t>PRESENZA </a:t>
            </a:r>
            <a:r>
              <a:rPr lang="it-IT" altLang="it-IT" sz="2800">
                <a:latin typeface="Tahoma" pitchFamily="34" charset="0"/>
              </a:rPr>
              <a:t>di</a:t>
            </a:r>
          </a:p>
          <a:p>
            <a:endParaRPr lang="it-IT" altLang="it-IT">
              <a:latin typeface="Tahoma" pitchFamily="34" charset="0"/>
            </a:endParaRPr>
          </a:p>
          <a:p>
            <a:r>
              <a:rPr lang="it-IT" altLang="it-IT" sz="2800">
                <a:solidFill>
                  <a:schemeClr val="accent2"/>
                </a:solidFill>
                <a:latin typeface="Tahoma" pitchFamily="34" charset="0"/>
              </a:rPr>
              <a:t>COM – </a:t>
            </a:r>
            <a:r>
              <a:rPr lang="it-IT" altLang="it-IT" sz="2800">
                <a:solidFill>
                  <a:schemeClr val="accent1"/>
                </a:solidFill>
                <a:latin typeface="Tahoma" pitchFamily="34" charset="0"/>
              </a:rPr>
              <a:t>UNIONE</a:t>
            </a:r>
          </a:p>
          <a:p>
            <a:endParaRPr lang="it-IT" altLang="it-IT" sz="2800">
              <a:solidFill>
                <a:schemeClr val="accent1"/>
              </a:solidFill>
              <a:latin typeface="Tahoma" pitchFamily="34" charset="0"/>
            </a:endParaRPr>
          </a:p>
          <a:p>
            <a:r>
              <a:rPr lang="it-IT" altLang="it-IT" sz="2800">
                <a:solidFill>
                  <a:srgbClr val="00B050"/>
                </a:solidFill>
                <a:latin typeface="Tahoma" pitchFamily="34" charset="0"/>
              </a:rPr>
              <a:t>	</a:t>
            </a:r>
            <a:r>
              <a:rPr lang="it-IT" altLang="it-IT" sz="2800">
                <a:solidFill>
                  <a:schemeClr val="accent2"/>
                </a:solidFill>
                <a:latin typeface="Tahoma" pitchFamily="34" charset="0"/>
              </a:rPr>
              <a:t> CON – </a:t>
            </a:r>
            <a:r>
              <a:rPr lang="it-IT" altLang="it-IT" sz="2800">
                <a:solidFill>
                  <a:srgbClr val="00B050"/>
                </a:solidFill>
                <a:latin typeface="Tahoma" pitchFamily="34" charset="0"/>
              </a:rPr>
              <a:t>PASSIONE</a:t>
            </a:r>
          </a:p>
          <a:p>
            <a:r>
              <a:rPr lang="it-IT" altLang="it-IT" sz="2800">
                <a:solidFill>
                  <a:srgbClr val="FFC000"/>
                </a:solidFill>
                <a:latin typeface="Tahoma" pitchFamily="34" charset="0"/>
              </a:rPr>
              <a:t>		</a:t>
            </a:r>
          </a:p>
          <a:p>
            <a:r>
              <a:rPr lang="it-IT" altLang="it-IT" sz="2800">
                <a:solidFill>
                  <a:srgbClr val="FFC000"/>
                </a:solidFill>
                <a:latin typeface="Tahoma" pitchFamily="34" charset="0"/>
              </a:rPr>
              <a:t>		</a:t>
            </a:r>
            <a:r>
              <a:rPr lang="it-IT" altLang="it-IT" sz="2800">
                <a:solidFill>
                  <a:schemeClr val="accent2"/>
                </a:solidFill>
                <a:latin typeface="Tahoma" pitchFamily="34" charset="0"/>
              </a:rPr>
              <a:t> CON – </a:t>
            </a:r>
            <a:r>
              <a:rPr lang="it-IT" altLang="it-IT" sz="2800">
                <a:solidFill>
                  <a:srgbClr val="FFC000"/>
                </a:solidFill>
                <a:latin typeface="Tahoma" pitchFamily="34" charset="0"/>
              </a:rPr>
              <a:t>SOLAZIONE</a:t>
            </a:r>
            <a:endParaRPr lang="it-IT" altLang="it-IT" sz="2800">
              <a:latin typeface="Tahoma" pitchFamily="34" charset="0"/>
            </a:endParaRPr>
          </a:p>
          <a:p>
            <a:endParaRPr lang="it-IT" altLang="it-IT" sz="2400">
              <a:latin typeface="Tahoma" pitchFamily="34" charset="0"/>
            </a:endParaRPr>
          </a:p>
          <a:p>
            <a:pPr lvl="2"/>
            <a:r>
              <a:rPr lang="it-IT" altLang="it-IT" sz="2800">
                <a:solidFill>
                  <a:schemeClr val="accent2"/>
                </a:solidFill>
                <a:latin typeface="Tahoma" pitchFamily="34" charset="0"/>
              </a:rPr>
              <a:t>CON </a:t>
            </a:r>
            <a:r>
              <a:rPr lang="it-IT" altLang="it-IT" sz="2800">
                <a:latin typeface="Tahoma" pitchFamily="34" charset="0"/>
              </a:rPr>
              <a:t>la persona </a:t>
            </a:r>
            <a:endParaRPr lang="it-IT" altLang="it-IT" sz="2800">
              <a:solidFill>
                <a:schemeClr val="accent2"/>
              </a:solidFill>
              <a:latin typeface="Tahoma" pitchFamily="34" charset="0"/>
            </a:endParaRPr>
          </a:p>
          <a:p>
            <a:pPr lvl="2"/>
            <a:r>
              <a:rPr lang="it-IT" altLang="it-IT" sz="2400">
                <a:latin typeface="Tahoma" pitchFamily="34" charset="0"/>
              </a:rPr>
              <a:t>	anziana,</a:t>
            </a:r>
          </a:p>
          <a:p>
            <a:pPr lvl="2"/>
            <a:r>
              <a:rPr lang="it-IT" altLang="it-IT" sz="2400">
                <a:latin typeface="Tahoma" pitchFamily="34" charset="0"/>
              </a:rPr>
              <a:t> 	sofferente,</a:t>
            </a:r>
          </a:p>
          <a:p>
            <a:pPr lvl="2"/>
            <a:r>
              <a:rPr lang="it-IT" altLang="it-IT" sz="2400">
                <a:latin typeface="Tahoma" pitchFamily="34" charset="0"/>
              </a:rPr>
              <a:t>	sola,</a:t>
            </a:r>
          </a:p>
          <a:p>
            <a:pPr lvl="2"/>
            <a:r>
              <a:rPr lang="it-IT" altLang="it-IT" sz="2400">
                <a:latin typeface="Tahoma" pitchFamily="34" charset="0"/>
              </a:rPr>
              <a:t>	disabile,</a:t>
            </a:r>
          </a:p>
          <a:p>
            <a:pPr lvl="2"/>
            <a:r>
              <a:rPr lang="it-IT" altLang="it-IT" sz="2400">
                <a:latin typeface="Tahoma" pitchFamily="34" charset="0"/>
              </a:rPr>
              <a:t>	……….defunta.</a:t>
            </a:r>
          </a:p>
          <a:p>
            <a:r>
              <a:rPr lang="it-IT" altLang="it-IT" sz="2400">
                <a:solidFill>
                  <a:schemeClr val="accent2"/>
                </a:solidFill>
                <a:latin typeface="Tahoma" pitchFamily="34" charset="0"/>
              </a:rPr>
              <a:t> </a:t>
            </a:r>
            <a:endParaRPr lang="it-IT" altLang="it-IT" sz="2400" i="1">
              <a:latin typeface="Tahoma" pitchFamily="34" charset="0"/>
            </a:endParaRPr>
          </a:p>
        </p:txBody>
      </p:sp>
      <p:pic>
        <p:nvPicPr>
          <p:cNvPr id="90114" name="Immagine 3"/>
          <p:cNvPicPr>
            <a:picLocks noChangeAspect="1"/>
          </p:cNvPicPr>
          <p:nvPr/>
        </p:nvPicPr>
        <p:blipFill>
          <a:blip r:embed="rId2"/>
          <a:srcRect/>
          <a:stretch>
            <a:fillRect/>
          </a:stretch>
        </p:blipFill>
        <p:spPr bwMode="auto">
          <a:xfrm>
            <a:off x="5651500" y="4149725"/>
            <a:ext cx="3024188" cy="2017713"/>
          </a:xfrm>
          <a:prstGeom prst="rect">
            <a:avLst/>
          </a:prstGeom>
          <a:noFill/>
          <a:ln w="9525">
            <a:noFill/>
            <a:miter lim="800000"/>
            <a:headEnd/>
            <a:tailEnd/>
          </a:ln>
        </p:spPr>
      </p:pic>
      <p:sp>
        <p:nvSpPr>
          <p:cNvPr id="90115" name="Rettangolo 4"/>
          <p:cNvSpPr>
            <a:spLocks noChangeArrowheads="1"/>
          </p:cNvSpPr>
          <p:nvPr/>
        </p:nvSpPr>
        <p:spPr bwMode="auto">
          <a:xfrm>
            <a:off x="250825" y="115888"/>
            <a:ext cx="8642350" cy="461962"/>
          </a:xfrm>
          <a:prstGeom prst="rect">
            <a:avLst/>
          </a:prstGeom>
          <a:solidFill>
            <a:schemeClr val="bg2"/>
          </a:solidFill>
          <a:ln w="9525">
            <a:noFill/>
            <a:miter lim="800000"/>
            <a:headEnd/>
            <a:tailEnd/>
          </a:ln>
        </p:spPr>
        <p:txBody>
          <a:bodyPr>
            <a:spAutoFit/>
          </a:bodyPr>
          <a:lstStyle/>
          <a:p>
            <a:pPr algn="ctr"/>
            <a:r>
              <a:rPr lang="it-IT" altLang="it-IT" sz="2400">
                <a:solidFill>
                  <a:srgbClr val="FF0000"/>
                </a:solidFill>
                <a:latin typeface="Tahoma" pitchFamily="34" charset="0"/>
              </a:rPr>
              <a:t>Relazione </a:t>
            </a:r>
            <a:r>
              <a:rPr lang="it-IT" altLang="it-IT" sz="2400" i="1">
                <a:solidFill>
                  <a:schemeClr val="accent1"/>
                </a:solidFill>
                <a:latin typeface="Tahoma" pitchFamily="34" charset="0"/>
              </a:rPr>
              <a:t>pastorale</a:t>
            </a:r>
            <a:r>
              <a:rPr lang="it-IT" altLang="it-IT" sz="2400">
                <a:solidFill>
                  <a:srgbClr val="FF0000"/>
                </a:solidFill>
                <a:latin typeface="Tahoma" pitchFamily="34" charset="0"/>
              </a:rPr>
              <a:t> di aiuto</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ttangolo 1"/>
          <p:cNvSpPr>
            <a:spLocks noChangeArrowheads="1"/>
          </p:cNvSpPr>
          <p:nvPr/>
        </p:nvSpPr>
        <p:spPr bwMode="auto">
          <a:xfrm>
            <a:off x="1403350" y="765175"/>
            <a:ext cx="6964363" cy="5508625"/>
          </a:xfrm>
          <a:prstGeom prst="rect">
            <a:avLst/>
          </a:prstGeom>
          <a:noFill/>
          <a:ln w="9525">
            <a:noFill/>
            <a:miter lim="800000"/>
            <a:headEnd/>
            <a:tailEnd/>
          </a:ln>
        </p:spPr>
        <p:txBody>
          <a:bodyPr>
            <a:spAutoFit/>
          </a:bodyPr>
          <a:lstStyle/>
          <a:p>
            <a:pPr algn="ctr"/>
            <a:r>
              <a:rPr lang="it-IT" altLang="it-IT" sz="3200">
                <a:latin typeface="Calibri" pitchFamily="34" charset="0"/>
              </a:rPr>
              <a:t>RADICI SEMANTICHE </a:t>
            </a:r>
          </a:p>
          <a:p>
            <a:pPr algn="ctr"/>
            <a:r>
              <a:rPr lang="it-IT" altLang="it-IT" sz="3200">
                <a:latin typeface="Calibri" pitchFamily="34" charset="0"/>
              </a:rPr>
              <a:t>DELLA PAROLA </a:t>
            </a:r>
            <a:r>
              <a:rPr lang="it-IT" altLang="it-IT" sz="3200">
                <a:solidFill>
                  <a:schemeClr val="accent2"/>
                </a:solidFill>
                <a:latin typeface="Tahoma" pitchFamily="34" charset="0"/>
              </a:rPr>
              <a:t>COM – </a:t>
            </a:r>
            <a:r>
              <a:rPr lang="it-IT" altLang="it-IT" sz="3200">
                <a:latin typeface="Calibri" pitchFamily="34" charset="0"/>
              </a:rPr>
              <a:t>UNICAZIONE:</a:t>
            </a:r>
          </a:p>
          <a:p>
            <a:pPr lvl="1"/>
            <a:endParaRPr lang="it-IT" altLang="it-IT" sz="3200">
              <a:latin typeface="Calibri" pitchFamily="34" charset="0"/>
            </a:endParaRPr>
          </a:p>
          <a:p>
            <a:pPr lvl="1"/>
            <a:r>
              <a:rPr lang="it-IT" altLang="it-IT" sz="3200">
                <a:solidFill>
                  <a:srgbClr val="FF0000"/>
                </a:solidFill>
                <a:latin typeface="Calibri" pitchFamily="34" charset="0"/>
              </a:rPr>
              <a:t>CUM MOENIA:</a:t>
            </a:r>
            <a:r>
              <a:rPr lang="it-IT" altLang="it-IT" sz="3200">
                <a:latin typeface="Calibri" pitchFamily="34" charset="0"/>
              </a:rPr>
              <a:t> </a:t>
            </a:r>
          </a:p>
          <a:p>
            <a:pPr lvl="1"/>
            <a:r>
              <a:rPr lang="it-IT" altLang="it-IT" sz="3200">
                <a:latin typeface="Calibri" pitchFamily="34" charset="0"/>
              </a:rPr>
              <a:t>creare mura difensive comuni</a:t>
            </a:r>
          </a:p>
          <a:p>
            <a:pPr lvl="1"/>
            <a:endParaRPr lang="it-IT" altLang="it-IT" sz="3200">
              <a:latin typeface="Calibri" pitchFamily="34" charset="0"/>
            </a:endParaRPr>
          </a:p>
          <a:p>
            <a:pPr lvl="1"/>
            <a:r>
              <a:rPr lang="it-IT" altLang="it-IT" sz="3200">
                <a:solidFill>
                  <a:schemeClr val="accent1"/>
                </a:solidFill>
                <a:latin typeface="Calibri" pitchFamily="34" charset="0"/>
              </a:rPr>
              <a:t>CUM MUNUS:</a:t>
            </a:r>
            <a:r>
              <a:rPr lang="it-IT" altLang="it-IT" sz="3200">
                <a:latin typeface="Calibri" pitchFamily="34" charset="0"/>
              </a:rPr>
              <a:t> </a:t>
            </a:r>
          </a:p>
          <a:p>
            <a:pPr lvl="1"/>
            <a:r>
              <a:rPr lang="it-IT" altLang="it-IT" sz="3200">
                <a:latin typeface="Calibri" pitchFamily="34" charset="0"/>
              </a:rPr>
              <a:t>onore/responsabilità condivisa</a:t>
            </a:r>
          </a:p>
          <a:p>
            <a:pPr lvl="1"/>
            <a:endParaRPr lang="it-IT" altLang="it-IT" sz="3200">
              <a:latin typeface="Calibri" pitchFamily="34" charset="0"/>
            </a:endParaRPr>
          </a:p>
          <a:p>
            <a:pPr lvl="1"/>
            <a:r>
              <a:rPr lang="it-IT" altLang="it-IT" sz="3200">
                <a:solidFill>
                  <a:srgbClr val="00CC00"/>
                </a:solidFill>
                <a:latin typeface="Calibri" pitchFamily="34" charset="0"/>
              </a:rPr>
              <a:t>CUM UNIO/UNICARE:</a:t>
            </a:r>
            <a:r>
              <a:rPr lang="it-IT" altLang="it-IT" sz="3200">
                <a:latin typeface="Calibri" pitchFamily="34" charset="0"/>
              </a:rPr>
              <a:t> </a:t>
            </a:r>
          </a:p>
          <a:p>
            <a:pPr lvl="1"/>
            <a:r>
              <a:rPr lang="it-IT" altLang="it-IT" sz="3200">
                <a:latin typeface="Calibri" pitchFamily="34" charset="0"/>
              </a:rPr>
              <a:t>unirsi</a:t>
            </a:r>
          </a:p>
        </p:txBody>
      </p:sp>
      <p:pic>
        <p:nvPicPr>
          <p:cNvPr id="91138" name="Picture 3" descr="radici"/>
          <p:cNvPicPr>
            <a:picLocks noChangeAspect="1" noChangeArrowheads="1"/>
          </p:cNvPicPr>
          <p:nvPr/>
        </p:nvPicPr>
        <p:blipFill>
          <a:blip r:embed="rId2"/>
          <a:srcRect b="5553"/>
          <a:stretch>
            <a:fillRect/>
          </a:stretch>
        </p:blipFill>
        <p:spPr bwMode="auto">
          <a:xfrm>
            <a:off x="468313" y="1196975"/>
            <a:ext cx="1304925" cy="36718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p:cNvSpPr>
            <a:spLocks noChangeArrowheads="1"/>
          </p:cNvSpPr>
          <p:nvPr/>
        </p:nvSpPr>
        <p:spPr bwMode="auto">
          <a:xfrm>
            <a:off x="755650" y="620713"/>
            <a:ext cx="7488238" cy="4400550"/>
          </a:xfrm>
          <a:prstGeom prst="rect">
            <a:avLst/>
          </a:prstGeom>
          <a:noFill/>
          <a:ln w="9525">
            <a:noFill/>
            <a:miter lim="800000"/>
            <a:headEnd/>
            <a:tailEnd/>
          </a:ln>
        </p:spPr>
        <p:txBody>
          <a:bodyPr anchor="ctr">
            <a:spAutoFit/>
          </a:bodyPr>
          <a:lstStyle/>
          <a:p>
            <a:pPr algn="r"/>
            <a:r>
              <a:rPr lang="it-IT" altLang="it-IT" sz="2800" u="sng">
                <a:latin typeface="Calibri" pitchFamily="34" charset="0"/>
                <a:cs typeface="Times New Roman" pitchFamily="18" charset="0"/>
              </a:rPr>
              <a:t>TRE TIPI DIVERSI </a:t>
            </a:r>
          </a:p>
          <a:p>
            <a:pPr algn="r"/>
            <a:r>
              <a:rPr lang="it-IT" altLang="it-IT" sz="2800" u="sng">
                <a:latin typeface="Calibri" pitchFamily="34" charset="0"/>
                <a:cs typeface="Times New Roman" pitchFamily="18" charset="0"/>
              </a:rPr>
              <a:t>DI COMUNICAZIONE</a:t>
            </a:r>
          </a:p>
          <a:p>
            <a:endParaRPr lang="it-IT" altLang="it-IT" sz="2800" u="sng">
              <a:latin typeface="Calibri" pitchFamily="34" charset="0"/>
              <a:cs typeface="Times New Roman" pitchFamily="18" charset="0"/>
            </a:endParaRPr>
          </a:p>
          <a:p>
            <a:endParaRPr lang="it-IT" altLang="it-IT" sz="2800">
              <a:latin typeface="Calibri" pitchFamily="34" charset="0"/>
            </a:endParaRPr>
          </a:p>
          <a:p>
            <a:endParaRPr lang="it-IT" altLang="it-IT" sz="2800">
              <a:latin typeface="Calibri" pitchFamily="34" charset="0"/>
            </a:endParaRPr>
          </a:p>
          <a:p>
            <a:pPr eaLnBrk="0" hangingPunct="0">
              <a:buFontTx/>
              <a:buChar char="•"/>
            </a:pPr>
            <a:r>
              <a:rPr lang="it-IT" altLang="it-IT" sz="2800">
                <a:solidFill>
                  <a:schemeClr val="accent2"/>
                </a:solidFill>
                <a:latin typeface="Calibri" pitchFamily="34" charset="0"/>
                <a:ea typeface="Calibri" pitchFamily="34" charset="0"/>
                <a:cs typeface="Times New Roman" pitchFamily="18" charset="0"/>
              </a:rPr>
              <a:t>COMUNICAZIONE VERBALE </a:t>
            </a:r>
            <a:r>
              <a:rPr lang="it-IT" altLang="it-IT" sz="2800">
                <a:latin typeface="Calibri" pitchFamily="34" charset="0"/>
                <a:ea typeface="Calibri" pitchFamily="34" charset="0"/>
                <a:cs typeface="Times New Roman" pitchFamily="18" charset="0"/>
              </a:rPr>
              <a:t>(numerico-digitale)</a:t>
            </a:r>
            <a:endParaRPr lang="it-IT" altLang="it-IT" sz="2800">
              <a:latin typeface="Calibri" pitchFamily="34" charset="0"/>
            </a:endParaRPr>
          </a:p>
          <a:p>
            <a:pPr eaLnBrk="0" hangingPunct="0">
              <a:buFontTx/>
              <a:buChar char="•"/>
            </a:pPr>
            <a:endParaRPr lang="it-IT" altLang="it-IT" sz="2800">
              <a:latin typeface="Calibri" pitchFamily="34" charset="0"/>
            </a:endParaRPr>
          </a:p>
          <a:p>
            <a:pPr eaLnBrk="0" hangingPunct="0">
              <a:buFontTx/>
              <a:buChar char="•"/>
            </a:pPr>
            <a:r>
              <a:rPr lang="it-IT" altLang="it-IT" sz="2800">
                <a:solidFill>
                  <a:schemeClr val="accent1"/>
                </a:solidFill>
                <a:latin typeface="Calibri" pitchFamily="34" charset="0"/>
              </a:rPr>
              <a:t>COMUNICAZIONE NON-VERBALE </a:t>
            </a:r>
            <a:r>
              <a:rPr lang="it-IT" altLang="it-IT" sz="2800">
                <a:latin typeface="Calibri" pitchFamily="34" charset="0"/>
              </a:rPr>
              <a:t>(analogica)</a:t>
            </a:r>
          </a:p>
          <a:p>
            <a:pPr eaLnBrk="0" hangingPunct="0">
              <a:buFontTx/>
              <a:buChar char="•"/>
            </a:pPr>
            <a:endParaRPr lang="it-IT" altLang="it-IT" sz="2800">
              <a:latin typeface="Calibri" pitchFamily="34" charset="0"/>
              <a:cs typeface="Times New Roman" pitchFamily="18" charset="0"/>
            </a:endParaRPr>
          </a:p>
          <a:p>
            <a:pPr eaLnBrk="0" hangingPunct="0">
              <a:buFontTx/>
              <a:buChar char="•"/>
            </a:pPr>
            <a:r>
              <a:rPr lang="it-IT" altLang="it-IT" sz="2800">
                <a:solidFill>
                  <a:srgbClr val="00B050"/>
                </a:solidFill>
                <a:latin typeface="Calibri" pitchFamily="34" charset="0"/>
                <a:cs typeface="Times New Roman" pitchFamily="18" charset="0"/>
              </a:rPr>
              <a:t>COMUNICAZIONE PARA-VERBALE</a:t>
            </a:r>
            <a:r>
              <a:rPr lang="it-IT" altLang="it-IT" sz="2800">
                <a:solidFill>
                  <a:srgbClr val="00B050"/>
                </a:solidFill>
                <a:latin typeface="Calibri" pitchFamily="34" charset="0"/>
              </a:rPr>
              <a:t> </a:t>
            </a:r>
          </a:p>
        </p:txBody>
      </p:sp>
      <p:pic>
        <p:nvPicPr>
          <p:cNvPr id="92162" name="Picture 3"/>
          <p:cNvPicPr>
            <a:picLocks noChangeAspect="1" noChangeArrowheads="1"/>
          </p:cNvPicPr>
          <p:nvPr/>
        </p:nvPicPr>
        <p:blipFill>
          <a:blip r:embed="rId2"/>
          <a:srcRect/>
          <a:stretch>
            <a:fillRect/>
          </a:stretch>
        </p:blipFill>
        <p:spPr bwMode="auto">
          <a:xfrm>
            <a:off x="1462088" y="684213"/>
            <a:ext cx="3024187" cy="16541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egnaposto numero diapositiva 3"/>
          <p:cNvSpPr>
            <a:spLocks noGrp="1"/>
          </p:cNvSpPr>
          <p:nvPr/>
        </p:nvSpPr>
        <p:spPr bwMode="auto">
          <a:xfrm>
            <a:off x="6292850" y="6057900"/>
            <a:ext cx="1905000" cy="457200"/>
          </a:xfrm>
          <a:prstGeom prst="rect">
            <a:avLst/>
          </a:prstGeom>
          <a:noFill/>
          <a:ln w="9525">
            <a:noFill/>
            <a:miter lim="800000"/>
            <a:headEnd/>
            <a:tailEnd/>
          </a:ln>
        </p:spPr>
        <p:txBody>
          <a:bodyPr anchor="b"/>
          <a:lstStyle/>
          <a:p>
            <a:pPr algn="r"/>
            <a:endParaRPr lang="it-IT" altLang="it-IT" sz="1400">
              <a:latin typeface="Tahoma" pitchFamily="34" charset="0"/>
            </a:endParaRPr>
          </a:p>
        </p:txBody>
      </p:sp>
      <p:sp>
        <p:nvSpPr>
          <p:cNvPr id="3" name="Text Box 3"/>
          <p:cNvSpPr txBox="1">
            <a:spLocks noChangeArrowheads="1"/>
          </p:cNvSpPr>
          <p:nvPr/>
        </p:nvSpPr>
        <p:spPr bwMode="auto">
          <a:xfrm>
            <a:off x="273050" y="1935163"/>
            <a:ext cx="2590800" cy="519112"/>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sz="3200" kern="1200">
                <a:solidFill>
                  <a:schemeClr val="tx1"/>
                </a:solidFill>
                <a:latin typeface="Tahoma" pitchFamily="34" charset="0"/>
                <a:ea typeface="+mn-ea"/>
                <a:cs typeface="+mn-cs"/>
              </a:defRPr>
            </a:lvl1pPr>
            <a:lvl2pPr marL="457200" algn="ctr" rtl="0" fontAlgn="base">
              <a:spcBef>
                <a:spcPct val="0"/>
              </a:spcBef>
              <a:spcAft>
                <a:spcPct val="0"/>
              </a:spcAft>
              <a:defRPr sz="3200" kern="1200">
                <a:solidFill>
                  <a:schemeClr val="tx1"/>
                </a:solidFill>
                <a:latin typeface="Tahoma" pitchFamily="34" charset="0"/>
                <a:ea typeface="+mn-ea"/>
                <a:cs typeface="+mn-cs"/>
              </a:defRPr>
            </a:lvl2pPr>
            <a:lvl3pPr marL="914400" algn="ctr" rtl="0" fontAlgn="base">
              <a:spcBef>
                <a:spcPct val="0"/>
              </a:spcBef>
              <a:spcAft>
                <a:spcPct val="0"/>
              </a:spcAft>
              <a:defRPr sz="3200" kern="1200">
                <a:solidFill>
                  <a:schemeClr val="tx1"/>
                </a:solidFill>
                <a:latin typeface="Tahoma" pitchFamily="34" charset="0"/>
                <a:ea typeface="+mn-ea"/>
                <a:cs typeface="+mn-cs"/>
              </a:defRPr>
            </a:lvl3pPr>
            <a:lvl4pPr marL="1371600" algn="ctr" rtl="0" fontAlgn="base">
              <a:spcBef>
                <a:spcPct val="0"/>
              </a:spcBef>
              <a:spcAft>
                <a:spcPct val="0"/>
              </a:spcAft>
              <a:defRPr sz="3200" kern="1200">
                <a:solidFill>
                  <a:schemeClr val="tx1"/>
                </a:solidFill>
                <a:latin typeface="Tahoma" pitchFamily="34" charset="0"/>
                <a:ea typeface="+mn-ea"/>
                <a:cs typeface="+mn-cs"/>
              </a:defRPr>
            </a:lvl4pPr>
            <a:lvl5pPr marL="1828800" algn="ctr" rtl="0" fontAlgn="base">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eaLnBrk="0" hangingPunct="0">
              <a:defRPr/>
            </a:pPr>
            <a:r>
              <a:rPr lang="it-IT" sz="2800">
                <a:effectLst>
                  <a:outerShdw blurRad="38100" dist="38100" dir="2700000" algn="tl">
                    <a:srgbClr val="C0C0C0"/>
                  </a:outerShdw>
                </a:effectLst>
              </a:rPr>
              <a:t>VERBALE</a:t>
            </a:r>
          </a:p>
        </p:txBody>
      </p:sp>
      <p:sp>
        <p:nvSpPr>
          <p:cNvPr id="4" name="Text Box 4"/>
          <p:cNvSpPr txBox="1">
            <a:spLocks noChangeArrowheads="1"/>
          </p:cNvSpPr>
          <p:nvPr/>
        </p:nvSpPr>
        <p:spPr bwMode="auto">
          <a:xfrm>
            <a:off x="6369050" y="1790700"/>
            <a:ext cx="2667000" cy="457200"/>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sz="3200" kern="1200">
                <a:solidFill>
                  <a:schemeClr val="tx1"/>
                </a:solidFill>
                <a:latin typeface="Tahoma" pitchFamily="34" charset="0"/>
                <a:ea typeface="+mn-ea"/>
                <a:cs typeface="+mn-cs"/>
              </a:defRPr>
            </a:lvl1pPr>
            <a:lvl2pPr marL="457200" algn="ctr" rtl="0" fontAlgn="base">
              <a:spcBef>
                <a:spcPct val="0"/>
              </a:spcBef>
              <a:spcAft>
                <a:spcPct val="0"/>
              </a:spcAft>
              <a:defRPr sz="3200" kern="1200">
                <a:solidFill>
                  <a:schemeClr val="tx1"/>
                </a:solidFill>
                <a:latin typeface="Tahoma" pitchFamily="34" charset="0"/>
                <a:ea typeface="+mn-ea"/>
                <a:cs typeface="+mn-cs"/>
              </a:defRPr>
            </a:lvl2pPr>
            <a:lvl3pPr marL="914400" algn="ctr" rtl="0" fontAlgn="base">
              <a:spcBef>
                <a:spcPct val="0"/>
              </a:spcBef>
              <a:spcAft>
                <a:spcPct val="0"/>
              </a:spcAft>
              <a:defRPr sz="3200" kern="1200">
                <a:solidFill>
                  <a:schemeClr val="tx1"/>
                </a:solidFill>
                <a:latin typeface="Tahoma" pitchFamily="34" charset="0"/>
                <a:ea typeface="+mn-ea"/>
                <a:cs typeface="+mn-cs"/>
              </a:defRPr>
            </a:lvl3pPr>
            <a:lvl4pPr marL="1371600" algn="ctr" rtl="0" fontAlgn="base">
              <a:spcBef>
                <a:spcPct val="0"/>
              </a:spcBef>
              <a:spcAft>
                <a:spcPct val="0"/>
              </a:spcAft>
              <a:defRPr sz="3200" kern="1200">
                <a:solidFill>
                  <a:schemeClr val="tx1"/>
                </a:solidFill>
                <a:latin typeface="Tahoma" pitchFamily="34" charset="0"/>
                <a:ea typeface="+mn-ea"/>
                <a:cs typeface="+mn-cs"/>
              </a:defRPr>
            </a:lvl4pPr>
            <a:lvl5pPr marL="1828800" algn="ctr" rtl="0" fontAlgn="base">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eaLnBrk="0" hangingPunct="0">
              <a:defRPr/>
            </a:pPr>
            <a:r>
              <a:rPr lang="it-IT" sz="2400">
                <a:effectLst>
                  <a:outerShdw blurRad="38100" dist="38100" dir="2700000" algn="tl">
                    <a:srgbClr val="C0C0C0"/>
                  </a:outerShdw>
                </a:effectLst>
              </a:rPr>
              <a:t>NON VERBALE</a:t>
            </a:r>
          </a:p>
        </p:txBody>
      </p:sp>
      <p:sp>
        <p:nvSpPr>
          <p:cNvPr id="5" name="Text Box 5"/>
          <p:cNvSpPr txBox="1">
            <a:spLocks noChangeArrowheads="1"/>
          </p:cNvSpPr>
          <p:nvPr/>
        </p:nvSpPr>
        <p:spPr bwMode="auto">
          <a:xfrm>
            <a:off x="3276600" y="1790700"/>
            <a:ext cx="3136900" cy="519113"/>
          </a:xfrm>
          <a:prstGeom prst="rect">
            <a:avLst/>
          </a:prstGeom>
          <a:noFill/>
          <a:ln w="9525">
            <a:noFill/>
            <a:miter lim="800000"/>
            <a:headEnd/>
            <a:tailEnd/>
          </a:ln>
          <a:effectLst/>
        </p:spPr>
        <p:txBody>
          <a:bodyPr>
            <a:spAutoFit/>
          </a:bodyPr>
          <a:lstStyle>
            <a:defPPr>
              <a:defRPr lang="en-US"/>
            </a:defPPr>
            <a:lvl1pPr algn="ctr" rtl="0" fontAlgn="base">
              <a:spcBef>
                <a:spcPct val="0"/>
              </a:spcBef>
              <a:spcAft>
                <a:spcPct val="0"/>
              </a:spcAft>
              <a:defRPr sz="3200" kern="1200">
                <a:solidFill>
                  <a:schemeClr val="tx1"/>
                </a:solidFill>
                <a:latin typeface="Tahoma" pitchFamily="34" charset="0"/>
                <a:ea typeface="+mn-ea"/>
                <a:cs typeface="+mn-cs"/>
              </a:defRPr>
            </a:lvl1pPr>
            <a:lvl2pPr marL="457200" algn="ctr" rtl="0" fontAlgn="base">
              <a:spcBef>
                <a:spcPct val="0"/>
              </a:spcBef>
              <a:spcAft>
                <a:spcPct val="0"/>
              </a:spcAft>
              <a:defRPr sz="3200" kern="1200">
                <a:solidFill>
                  <a:schemeClr val="tx1"/>
                </a:solidFill>
                <a:latin typeface="Tahoma" pitchFamily="34" charset="0"/>
                <a:ea typeface="+mn-ea"/>
                <a:cs typeface="+mn-cs"/>
              </a:defRPr>
            </a:lvl2pPr>
            <a:lvl3pPr marL="914400" algn="ctr" rtl="0" fontAlgn="base">
              <a:spcBef>
                <a:spcPct val="0"/>
              </a:spcBef>
              <a:spcAft>
                <a:spcPct val="0"/>
              </a:spcAft>
              <a:defRPr sz="3200" kern="1200">
                <a:solidFill>
                  <a:schemeClr val="tx1"/>
                </a:solidFill>
                <a:latin typeface="Tahoma" pitchFamily="34" charset="0"/>
                <a:ea typeface="+mn-ea"/>
                <a:cs typeface="+mn-cs"/>
              </a:defRPr>
            </a:lvl3pPr>
            <a:lvl4pPr marL="1371600" algn="ctr" rtl="0" fontAlgn="base">
              <a:spcBef>
                <a:spcPct val="0"/>
              </a:spcBef>
              <a:spcAft>
                <a:spcPct val="0"/>
              </a:spcAft>
              <a:defRPr sz="3200" kern="1200">
                <a:solidFill>
                  <a:schemeClr val="tx1"/>
                </a:solidFill>
                <a:latin typeface="Tahoma" pitchFamily="34" charset="0"/>
                <a:ea typeface="+mn-ea"/>
                <a:cs typeface="+mn-cs"/>
              </a:defRPr>
            </a:lvl4pPr>
            <a:lvl5pPr marL="1828800" algn="ctr" rtl="0" fontAlgn="base">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eaLnBrk="0" hangingPunct="0">
              <a:defRPr/>
            </a:pPr>
            <a:r>
              <a:rPr lang="it-IT" sz="2800">
                <a:effectLst>
                  <a:outerShdw blurRad="38100" dist="38100" dir="2700000" algn="tl">
                    <a:srgbClr val="C0C0C0"/>
                  </a:outerShdw>
                </a:effectLst>
              </a:rPr>
              <a:t>PARAVERBALE</a:t>
            </a:r>
          </a:p>
        </p:txBody>
      </p:sp>
      <p:pic>
        <p:nvPicPr>
          <p:cNvPr id="93189" name="Picture 8"/>
          <p:cNvPicPr>
            <a:picLocks noChangeAspect="1" noChangeArrowheads="1"/>
          </p:cNvPicPr>
          <p:nvPr/>
        </p:nvPicPr>
        <p:blipFill>
          <a:blip r:embed="rId2"/>
          <a:srcRect/>
          <a:stretch>
            <a:fillRect/>
          </a:stretch>
        </p:blipFill>
        <p:spPr bwMode="auto">
          <a:xfrm>
            <a:off x="3276600" y="2222500"/>
            <a:ext cx="3116263" cy="2082800"/>
          </a:xfrm>
          <a:prstGeom prst="rect">
            <a:avLst/>
          </a:prstGeom>
          <a:noFill/>
          <a:ln w="9525">
            <a:noFill/>
            <a:miter lim="800000"/>
            <a:headEnd/>
            <a:tailEnd/>
          </a:ln>
        </p:spPr>
      </p:pic>
      <p:sp>
        <p:nvSpPr>
          <p:cNvPr id="93190" name="Text Box 9"/>
          <p:cNvSpPr txBox="1">
            <a:spLocks noChangeArrowheads="1"/>
          </p:cNvSpPr>
          <p:nvPr/>
        </p:nvSpPr>
        <p:spPr bwMode="auto">
          <a:xfrm>
            <a:off x="139700" y="4762500"/>
            <a:ext cx="2806700" cy="457200"/>
          </a:xfrm>
          <a:prstGeom prst="rect">
            <a:avLst/>
          </a:prstGeom>
          <a:solidFill>
            <a:schemeClr val="bg1"/>
          </a:solidFill>
          <a:ln w="9525">
            <a:noFill/>
            <a:miter lim="800000"/>
            <a:headEnd/>
            <a:tailEnd/>
          </a:ln>
        </p:spPr>
        <p:txBody>
          <a:bodyPr>
            <a:spAutoFit/>
          </a:bodyPr>
          <a:lstStyle/>
          <a:p>
            <a:pPr algn="ctr" eaLnBrk="0" hangingPunct="0"/>
            <a:r>
              <a:rPr lang="it-IT" altLang="it-IT" sz="2400">
                <a:latin typeface="Tahoma" pitchFamily="34" charset="0"/>
              </a:rPr>
              <a:t>Il linguaggio</a:t>
            </a:r>
          </a:p>
        </p:txBody>
      </p:sp>
      <p:sp>
        <p:nvSpPr>
          <p:cNvPr id="93191" name="Text Box 10"/>
          <p:cNvSpPr txBox="1">
            <a:spLocks noChangeArrowheads="1"/>
          </p:cNvSpPr>
          <p:nvPr/>
        </p:nvSpPr>
        <p:spPr bwMode="auto">
          <a:xfrm>
            <a:off x="3359150" y="4413250"/>
            <a:ext cx="2971800" cy="1187450"/>
          </a:xfrm>
          <a:prstGeom prst="rect">
            <a:avLst/>
          </a:prstGeom>
          <a:solidFill>
            <a:schemeClr val="bg1"/>
          </a:solidFill>
          <a:ln w="9525">
            <a:noFill/>
            <a:miter lim="800000"/>
            <a:headEnd/>
            <a:tailEnd/>
          </a:ln>
        </p:spPr>
        <p:txBody>
          <a:bodyPr>
            <a:spAutoFit/>
          </a:bodyPr>
          <a:lstStyle/>
          <a:p>
            <a:pPr algn="ctr" eaLnBrk="0" hangingPunct="0"/>
            <a:r>
              <a:rPr lang="it-IT" altLang="it-IT" sz="2400">
                <a:latin typeface="Tahoma" pitchFamily="34" charset="0"/>
              </a:rPr>
              <a:t>Le caratteristiche extra verbali del linguaggio </a:t>
            </a:r>
          </a:p>
        </p:txBody>
      </p:sp>
      <p:sp>
        <p:nvSpPr>
          <p:cNvPr id="93192" name="AutoShape 11"/>
          <p:cNvSpPr>
            <a:spLocks/>
          </p:cNvSpPr>
          <p:nvPr/>
        </p:nvSpPr>
        <p:spPr bwMode="auto">
          <a:xfrm rot="-5400000">
            <a:off x="1409700" y="3856038"/>
            <a:ext cx="228600" cy="2971800"/>
          </a:xfrm>
          <a:prstGeom prst="leftBrace">
            <a:avLst>
              <a:gd name="adj1" fmla="val 114653"/>
              <a:gd name="adj2" fmla="val 50000"/>
            </a:avLst>
          </a:prstGeom>
          <a:noFill/>
          <a:ln w="9525">
            <a:solidFill>
              <a:schemeClr val="tx1"/>
            </a:solidFill>
            <a:round/>
            <a:headEnd/>
            <a:tailEnd/>
          </a:ln>
        </p:spPr>
        <p:txBody>
          <a:bodyPr wrap="none" anchor="ctr"/>
          <a:lstStyle/>
          <a:p>
            <a:pPr algn="ctr"/>
            <a:endParaRPr lang="it-IT" altLang="it-IT" sz="3200">
              <a:latin typeface="Tahoma" pitchFamily="34" charset="0"/>
            </a:endParaRPr>
          </a:p>
        </p:txBody>
      </p:sp>
      <p:sp>
        <p:nvSpPr>
          <p:cNvPr id="10" name="Text Box 12"/>
          <p:cNvSpPr txBox="1">
            <a:spLocks noChangeArrowheads="1"/>
          </p:cNvSpPr>
          <p:nvPr/>
        </p:nvSpPr>
        <p:spPr bwMode="auto">
          <a:xfrm>
            <a:off x="3175" y="5472113"/>
            <a:ext cx="3219450" cy="457200"/>
          </a:xfrm>
          <a:prstGeom prst="rect">
            <a:avLst/>
          </a:prstGeom>
          <a:noFill/>
          <a:ln w="9525">
            <a:noFill/>
            <a:miter lim="800000"/>
            <a:headEnd/>
            <a:tailEnd/>
          </a:ln>
          <a:effec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fontAlgn="auto">
              <a:spcBef>
                <a:spcPts val="0"/>
              </a:spcBef>
              <a:spcAft>
                <a:spcPts val="0"/>
              </a:spcAft>
              <a:defRPr/>
            </a:pPr>
            <a:r>
              <a:rPr lang="it-IT" altLang="it-IT" sz="2400" i="1" dirty="0" smtClean="0">
                <a:solidFill>
                  <a:srgbClr val="FF0000"/>
                </a:solidFill>
                <a:effectLst>
                  <a:outerShdw blurRad="38100" dist="38100" dir="2700000" algn="tl">
                    <a:srgbClr val="C0C0C0"/>
                  </a:outerShdw>
                </a:effectLst>
              </a:rPr>
              <a:t>C o n t e n u t o</a:t>
            </a:r>
          </a:p>
        </p:txBody>
      </p:sp>
      <p:sp>
        <p:nvSpPr>
          <p:cNvPr id="11" name="Text Box 13"/>
          <p:cNvSpPr txBox="1">
            <a:spLocks noChangeArrowheads="1"/>
          </p:cNvSpPr>
          <p:nvPr/>
        </p:nvSpPr>
        <p:spPr bwMode="auto">
          <a:xfrm>
            <a:off x="5010150" y="5981700"/>
            <a:ext cx="3054350" cy="457200"/>
          </a:xfrm>
          <a:prstGeom prst="rect">
            <a:avLst/>
          </a:prstGeom>
          <a:noFill/>
          <a:ln w="9525">
            <a:noFill/>
            <a:miter lim="800000"/>
            <a:headEnd/>
            <a:tailEnd/>
          </a:ln>
          <a:effectLst/>
        </p:spPr>
        <p:txBody>
          <a:bodyPr>
            <a:spAutoFit/>
          </a:bodyPr>
          <a:lstStyle>
            <a:lvl1pPr eaLnBrk="0" hangingPunct="0">
              <a:defRPr b="1">
                <a:solidFill>
                  <a:schemeClr val="tx1"/>
                </a:solidFill>
                <a:latin typeface="Tahoma" pitchFamily="34" charset="0"/>
              </a:defRPr>
            </a:lvl1pPr>
            <a:lvl2pPr marL="742950" indent="-285750" eaLnBrk="0" hangingPunct="0">
              <a:defRPr b="1">
                <a:solidFill>
                  <a:schemeClr val="tx1"/>
                </a:solidFill>
                <a:latin typeface="Tahoma" pitchFamily="34" charset="0"/>
              </a:defRPr>
            </a:lvl2pPr>
            <a:lvl3pPr marL="1143000" indent="-228600" eaLnBrk="0" hangingPunct="0">
              <a:defRPr b="1">
                <a:solidFill>
                  <a:schemeClr val="tx1"/>
                </a:solidFill>
                <a:latin typeface="Tahoma" pitchFamily="34" charset="0"/>
              </a:defRPr>
            </a:lvl3pPr>
            <a:lvl4pPr marL="1600200" indent="-228600" eaLnBrk="0" hangingPunct="0">
              <a:defRPr b="1">
                <a:solidFill>
                  <a:schemeClr val="tx1"/>
                </a:solidFill>
                <a:latin typeface="Tahoma" pitchFamily="34" charset="0"/>
              </a:defRPr>
            </a:lvl4pPr>
            <a:lvl5pPr marL="2057400" indent="-228600" eaLnBrk="0" hangingPunct="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fontAlgn="auto">
              <a:spcBef>
                <a:spcPts val="0"/>
              </a:spcBef>
              <a:spcAft>
                <a:spcPts val="0"/>
              </a:spcAft>
              <a:defRPr/>
            </a:pPr>
            <a:r>
              <a:rPr lang="it-IT" altLang="it-IT" sz="2400" i="1" smtClean="0">
                <a:solidFill>
                  <a:srgbClr val="0000FF"/>
                </a:solidFill>
                <a:effectLst>
                  <a:outerShdw blurRad="38100" dist="38100" dir="2700000" algn="tl">
                    <a:srgbClr val="C0C0C0"/>
                  </a:outerShdw>
                </a:effectLst>
              </a:rPr>
              <a:t>R e l a z i o n e</a:t>
            </a:r>
          </a:p>
        </p:txBody>
      </p:sp>
      <p:sp>
        <p:nvSpPr>
          <p:cNvPr id="93195" name="Line 14"/>
          <p:cNvSpPr>
            <a:spLocks noChangeShapeType="1"/>
          </p:cNvSpPr>
          <p:nvPr/>
        </p:nvSpPr>
        <p:spPr bwMode="auto">
          <a:xfrm flipH="1">
            <a:off x="1587500" y="952500"/>
            <a:ext cx="3219450" cy="457200"/>
          </a:xfrm>
          <a:prstGeom prst="line">
            <a:avLst/>
          </a:prstGeom>
          <a:noFill/>
          <a:ln w="19050">
            <a:solidFill>
              <a:schemeClr val="tx1"/>
            </a:solidFill>
            <a:round/>
            <a:headEnd type="oval" w="med" len="med"/>
            <a:tailEnd type="triangle" w="med" len="med"/>
          </a:ln>
        </p:spPr>
        <p:txBody>
          <a:bodyPr wrap="none" anchor="ctr"/>
          <a:lstStyle/>
          <a:p>
            <a:endParaRPr lang="it-IT"/>
          </a:p>
        </p:txBody>
      </p:sp>
      <p:sp>
        <p:nvSpPr>
          <p:cNvPr id="93196" name="Line 15"/>
          <p:cNvSpPr>
            <a:spLocks noChangeShapeType="1"/>
          </p:cNvSpPr>
          <p:nvPr/>
        </p:nvSpPr>
        <p:spPr bwMode="auto">
          <a:xfrm>
            <a:off x="4806950" y="952500"/>
            <a:ext cx="0" cy="457200"/>
          </a:xfrm>
          <a:prstGeom prst="line">
            <a:avLst/>
          </a:prstGeom>
          <a:noFill/>
          <a:ln w="19050">
            <a:solidFill>
              <a:schemeClr val="tx1"/>
            </a:solidFill>
            <a:round/>
            <a:headEnd type="oval" w="med" len="med"/>
            <a:tailEnd type="triangle" w="med" len="med"/>
          </a:ln>
        </p:spPr>
        <p:txBody>
          <a:bodyPr wrap="none" anchor="ctr"/>
          <a:lstStyle/>
          <a:p>
            <a:endParaRPr lang="it-IT"/>
          </a:p>
        </p:txBody>
      </p:sp>
      <p:sp>
        <p:nvSpPr>
          <p:cNvPr id="93197" name="Line 16"/>
          <p:cNvSpPr>
            <a:spLocks noChangeShapeType="1"/>
          </p:cNvSpPr>
          <p:nvPr/>
        </p:nvSpPr>
        <p:spPr bwMode="auto">
          <a:xfrm>
            <a:off x="4806950" y="952500"/>
            <a:ext cx="3467100" cy="457200"/>
          </a:xfrm>
          <a:prstGeom prst="line">
            <a:avLst/>
          </a:prstGeom>
          <a:noFill/>
          <a:ln w="19050">
            <a:solidFill>
              <a:schemeClr val="tx1"/>
            </a:solidFill>
            <a:round/>
            <a:headEnd type="oval" w="med" len="med"/>
            <a:tailEnd type="triangle" w="med" len="med"/>
          </a:ln>
        </p:spPr>
        <p:txBody>
          <a:bodyPr wrap="none" anchor="ctr"/>
          <a:lstStyle/>
          <a:p>
            <a:endParaRPr lang="it-IT"/>
          </a:p>
        </p:txBody>
      </p:sp>
      <p:pic>
        <p:nvPicPr>
          <p:cNvPr id="93198" name="Picture 17"/>
          <p:cNvPicPr>
            <a:picLocks noChangeAspect="1" noChangeArrowheads="1"/>
          </p:cNvPicPr>
          <p:nvPr/>
        </p:nvPicPr>
        <p:blipFill>
          <a:blip r:embed="rId3"/>
          <a:srcRect/>
          <a:stretch>
            <a:fillRect/>
          </a:stretch>
        </p:blipFill>
        <p:spPr bwMode="auto">
          <a:xfrm>
            <a:off x="0" y="2565400"/>
            <a:ext cx="2971800" cy="1916113"/>
          </a:xfrm>
          <a:prstGeom prst="rect">
            <a:avLst/>
          </a:prstGeom>
          <a:noFill/>
          <a:ln w="9525">
            <a:noFill/>
            <a:miter lim="800000"/>
            <a:headEnd/>
            <a:tailEnd/>
          </a:ln>
        </p:spPr>
      </p:pic>
      <p:sp>
        <p:nvSpPr>
          <p:cNvPr id="16" name="Text Box 18"/>
          <p:cNvSpPr txBox="1">
            <a:spLocks noChangeArrowheads="1"/>
          </p:cNvSpPr>
          <p:nvPr/>
        </p:nvSpPr>
        <p:spPr bwMode="auto">
          <a:xfrm>
            <a:off x="2254250" y="342900"/>
            <a:ext cx="5105400" cy="519113"/>
          </a:xfrm>
          <a:prstGeom prst="rect">
            <a:avLst/>
          </a:prstGeom>
          <a:solidFill>
            <a:srgbClr val="FFCC00"/>
          </a:solidFill>
          <a:ln w="9525">
            <a:noFill/>
            <a:miter lim="800000"/>
            <a:headEnd/>
            <a:tailEnd/>
          </a:ln>
          <a:effectLst/>
        </p:spPr>
        <p:txBody>
          <a:bodyPr>
            <a:spAutoFit/>
          </a:bodyPr>
          <a:lstStyle>
            <a:defPPr>
              <a:defRPr lang="en-US"/>
            </a:defPPr>
            <a:lvl1pPr algn="ctr" rtl="0" fontAlgn="base">
              <a:spcBef>
                <a:spcPct val="0"/>
              </a:spcBef>
              <a:spcAft>
                <a:spcPct val="0"/>
              </a:spcAft>
              <a:defRPr sz="3200" kern="1200">
                <a:solidFill>
                  <a:schemeClr val="tx1"/>
                </a:solidFill>
                <a:latin typeface="Tahoma" pitchFamily="34" charset="0"/>
                <a:ea typeface="+mn-ea"/>
                <a:cs typeface="+mn-cs"/>
              </a:defRPr>
            </a:lvl1pPr>
            <a:lvl2pPr marL="457200" algn="ctr" rtl="0" fontAlgn="base">
              <a:spcBef>
                <a:spcPct val="0"/>
              </a:spcBef>
              <a:spcAft>
                <a:spcPct val="0"/>
              </a:spcAft>
              <a:defRPr sz="3200" kern="1200">
                <a:solidFill>
                  <a:schemeClr val="tx1"/>
                </a:solidFill>
                <a:latin typeface="Tahoma" pitchFamily="34" charset="0"/>
                <a:ea typeface="+mn-ea"/>
                <a:cs typeface="+mn-cs"/>
              </a:defRPr>
            </a:lvl2pPr>
            <a:lvl3pPr marL="914400" algn="ctr" rtl="0" fontAlgn="base">
              <a:spcBef>
                <a:spcPct val="0"/>
              </a:spcBef>
              <a:spcAft>
                <a:spcPct val="0"/>
              </a:spcAft>
              <a:defRPr sz="3200" kern="1200">
                <a:solidFill>
                  <a:schemeClr val="tx1"/>
                </a:solidFill>
                <a:latin typeface="Tahoma" pitchFamily="34" charset="0"/>
                <a:ea typeface="+mn-ea"/>
                <a:cs typeface="+mn-cs"/>
              </a:defRPr>
            </a:lvl3pPr>
            <a:lvl4pPr marL="1371600" algn="ctr" rtl="0" fontAlgn="base">
              <a:spcBef>
                <a:spcPct val="0"/>
              </a:spcBef>
              <a:spcAft>
                <a:spcPct val="0"/>
              </a:spcAft>
              <a:defRPr sz="3200" kern="1200">
                <a:solidFill>
                  <a:schemeClr val="tx1"/>
                </a:solidFill>
                <a:latin typeface="Tahoma" pitchFamily="34" charset="0"/>
                <a:ea typeface="+mn-ea"/>
                <a:cs typeface="+mn-cs"/>
              </a:defRPr>
            </a:lvl4pPr>
            <a:lvl5pPr marL="1828800" algn="ctr" rtl="0" fontAlgn="base">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pPr eaLnBrk="0" hangingPunct="0">
              <a:defRPr/>
            </a:pPr>
            <a:r>
              <a:rPr lang="it-IT" sz="2800" dirty="0">
                <a:solidFill>
                  <a:schemeClr val="bg1"/>
                </a:solidFill>
                <a:effectLst>
                  <a:outerShdw blurRad="38100" dist="38100" dir="2700000" algn="tl">
                    <a:srgbClr val="000000"/>
                  </a:outerShdw>
                </a:effectLst>
              </a:rPr>
              <a:t>C O M U N I C A Z I O N E</a:t>
            </a:r>
          </a:p>
        </p:txBody>
      </p:sp>
      <p:grpSp>
        <p:nvGrpSpPr>
          <p:cNvPr id="93200" name="Group 19"/>
          <p:cNvGrpSpPr>
            <a:grpSpLocks/>
          </p:cNvGrpSpPr>
          <p:nvPr/>
        </p:nvGrpSpPr>
        <p:grpSpPr bwMode="auto">
          <a:xfrm>
            <a:off x="4597400" y="1943100"/>
            <a:ext cx="1155700" cy="574675"/>
            <a:chOff x="2736" y="1462"/>
            <a:chExt cx="672" cy="362"/>
          </a:xfrm>
        </p:grpSpPr>
        <p:sp>
          <p:nvSpPr>
            <p:cNvPr id="93205" name="Freeform 20"/>
            <p:cNvSpPr>
              <a:spLocks/>
            </p:cNvSpPr>
            <p:nvPr/>
          </p:nvSpPr>
          <p:spPr bwMode="auto">
            <a:xfrm>
              <a:off x="3277" y="1618"/>
              <a:ext cx="131" cy="87"/>
            </a:xfrm>
            <a:custGeom>
              <a:avLst/>
              <a:gdLst>
                <a:gd name="T0" fmla="*/ 1 w 524"/>
                <a:gd name="T1" fmla="*/ 0 h 347"/>
                <a:gd name="T2" fmla="*/ 1 w 524"/>
                <a:gd name="T3" fmla="*/ 0 h 347"/>
                <a:gd name="T4" fmla="*/ 1 w 524"/>
                <a:gd name="T5" fmla="*/ 0 h 347"/>
                <a:gd name="T6" fmla="*/ 1 w 524"/>
                <a:gd name="T7" fmla="*/ 0 h 347"/>
                <a:gd name="T8" fmla="*/ 1 w 524"/>
                <a:gd name="T9" fmla="*/ 0 h 347"/>
                <a:gd name="T10" fmla="*/ 1 w 524"/>
                <a:gd name="T11" fmla="*/ 0 h 347"/>
                <a:gd name="T12" fmla="*/ 1 w 524"/>
                <a:gd name="T13" fmla="*/ 0 h 347"/>
                <a:gd name="T14" fmla="*/ 1 w 524"/>
                <a:gd name="T15" fmla="*/ 0 h 347"/>
                <a:gd name="T16" fmla="*/ 1 w 524"/>
                <a:gd name="T17" fmla="*/ 0 h 347"/>
                <a:gd name="T18" fmla="*/ 1 w 524"/>
                <a:gd name="T19" fmla="*/ 0 h 347"/>
                <a:gd name="T20" fmla="*/ 1 w 524"/>
                <a:gd name="T21" fmla="*/ 0 h 347"/>
                <a:gd name="T22" fmla="*/ 1 w 524"/>
                <a:gd name="T23" fmla="*/ 0 h 347"/>
                <a:gd name="T24" fmla="*/ 1 w 524"/>
                <a:gd name="T25" fmla="*/ 0 h 347"/>
                <a:gd name="T26" fmla="*/ 1 w 524"/>
                <a:gd name="T27" fmla="*/ 0 h 347"/>
                <a:gd name="T28" fmla="*/ 0 w 524"/>
                <a:gd name="T29" fmla="*/ 0 h 347"/>
                <a:gd name="T30" fmla="*/ 0 w 524"/>
                <a:gd name="T31" fmla="*/ 0 h 347"/>
                <a:gd name="T32" fmla="*/ 0 w 524"/>
                <a:gd name="T33" fmla="*/ 0 h 347"/>
                <a:gd name="T34" fmla="*/ 0 w 524"/>
                <a:gd name="T35" fmla="*/ 0 h 347"/>
                <a:gd name="T36" fmla="*/ 0 w 524"/>
                <a:gd name="T37" fmla="*/ 0 h 347"/>
                <a:gd name="T38" fmla="*/ 0 w 524"/>
                <a:gd name="T39" fmla="*/ 0 h 347"/>
                <a:gd name="T40" fmla="*/ 0 w 524"/>
                <a:gd name="T41" fmla="*/ 0 h 347"/>
                <a:gd name="T42" fmla="*/ 0 w 524"/>
                <a:gd name="T43" fmla="*/ 0 h 347"/>
                <a:gd name="T44" fmla="*/ 0 w 524"/>
                <a:gd name="T45" fmla="*/ 0 h 347"/>
                <a:gd name="T46" fmla="*/ 0 w 524"/>
                <a:gd name="T47" fmla="*/ 0 h 347"/>
                <a:gd name="T48" fmla="*/ 0 w 524"/>
                <a:gd name="T49" fmla="*/ 0 h 347"/>
                <a:gd name="T50" fmla="*/ 0 w 524"/>
                <a:gd name="T51" fmla="*/ 0 h 347"/>
                <a:gd name="T52" fmla="*/ 0 w 524"/>
                <a:gd name="T53" fmla="*/ 0 h 347"/>
                <a:gd name="T54" fmla="*/ 0 w 524"/>
                <a:gd name="T55" fmla="*/ 0 h 347"/>
                <a:gd name="T56" fmla="*/ 0 w 524"/>
                <a:gd name="T57" fmla="*/ 1 h 347"/>
                <a:gd name="T58" fmla="*/ 0 w 524"/>
                <a:gd name="T59" fmla="*/ 0 h 347"/>
                <a:gd name="T60" fmla="*/ 1 w 524"/>
                <a:gd name="T61" fmla="*/ 0 h 347"/>
                <a:gd name="T62" fmla="*/ 1 w 524"/>
                <a:gd name="T63" fmla="*/ 0 h 347"/>
                <a:gd name="T64" fmla="*/ 1 w 524"/>
                <a:gd name="T65" fmla="*/ 0 h 347"/>
                <a:gd name="T66" fmla="*/ 1 w 524"/>
                <a:gd name="T67" fmla="*/ 0 h 347"/>
                <a:gd name="T68" fmla="*/ 1 w 524"/>
                <a:gd name="T69" fmla="*/ 0 h 347"/>
                <a:gd name="T70" fmla="*/ 1 w 524"/>
                <a:gd name="T71" fmla="*/ 0 h 3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4"/>
                <a:gd name="T109" fmla="*/ 0 h 347"/>
                <a:gd name="T110" fmla="*/ 524 w 524"/>
                <a:gd name="T111" fmla="*/ 347 h 3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4" h="347">
                  <a:moveTo>
                    <a:pt x="521" y="32"/>
                  </a:moveTo>
                  <a:lnTo>
                    <a:pt x="519" y="27"/>
                  </a:lnTo>
                  <a:lnTo>
                    <a:pt x="516" y="23"/>
                  </a:lnTo>
                  <a:lnTo>
                    <a:pt x="514" y="19"/>
                  </a:lnTo>
                  <a:lnTo>
                    <a:pt x="510" y="14"/>
                  </a:lnTo>
                  <a:lnTo>
                    <a:pt x="496" y="4"/>
                  </a:lnTo>
                  <a:lnTo>
                    <a:pt x="480" y="0"/>
                  </a:lnTo>
                  <a:lnTo>
                    <a:pt x="465" y="0"/>
                  </a:lnTo>
                  <a:lnTo>
                    <a:pt x="449" y="4"/>
                  </a:lnTo>
                  <a:lnTo>
                    <a:pt x="434" y="10"/>
                  </a:lnTo>
                  <a:lnTo>
                    <a:pt x="418" y="18"/>
                  </a:lnTo>
                  <a:lnTo>
                    <a:pt x="403" y="27"/>
                  </a:lnTo>
                  <a:lnTo>
                    <a:pt x="389" y="34"/>
                  </a:lnTo>
                  <a:lnTo>
                    <a:pt x="363" y="51"/>
                  </a:lnTo>
                  <a:lnTo>
                    <a:pt x="339" y="68"/>
                  </a:lnTo>
                  <a:lnTo>
                    <a:pt x="313" y="86"/>
                  </a:lnTo>
                  <a:lnTo>
                    <a:pt x="288" y="105"/>
                  </a:lnTo>
                  <a:lnTo>
                    <a:pt x="264" y="124"/>
                  </a:lnTo>
                  <a:lnTo>
                    <a:pt x="239" y="144"/>
                  </a:lnTo>
                  <a:lnTo>
                    <a:pt x="215" y="164"/>
                  </a:lnTo>
                  <a:lnTo>
                    <a:pt x="190" y="185"/>
                  </a:lnTo>
                  <a:lnTo>
                    <a:pt x="166" y="205"/>
                  </a:lnTo>
                  <a:lnTo>
                    <a:pt x="141" y="226"/>
                  </a:lnTo>
                  <a:lnTo>
                    <a:pt x="117" y="247"/>
                  </a:lnTo>
                  <a:lnTo>
                    <a:pt x="94" y="267"/>
                  </a:lnTo>
                  <a:lnTo>
                    <a:pt x="71" y="288"/>
                  </a:lnTo>
                  <a:lnTo>
                    <a:pt x="46" y="308"/>
                  </a:lnTo>
                  <a:lnTo>
                    <a:pt x="23" y="328"/>
                  </a:lnTo>
                  <a:lnTo>
                    <a:pt x="0" y="347"/>
                  </a:lnTo>
                  <a:lnTo>
                    <a:pt x="98" y="317"/>
                  </a:lnTo>
                  <a:lnTo>
                    <a:pt x="510" y="67"/>
                  </a:lnTo>
                  <a:lnTo>
                    <a:pt x="524" y="41"/>
                  </a:lnTo>
                  <a:lnTo>
                    <a:pt x="524" y="40"/>
                  </a:lnTo>
                  <a:lnTo>
                    <a:pt x="523" y="36"/>
                  </a:lnTo>
                  <a:lnTo>
                    <a:pt x="521" y="33"/>
                  </a:lnTo>
                  <a:lnTo>
                    <a:pt x="521" y="32"/>
                  </a:lnTo>
                  <a:close/>
                </a:path>
              </a:pathLst>
            </a:custGeom>
            <a:solidFill>
              <a:srgbClr val="4F0FD1"/>
            </a:solidFill>
            <a:ln w="9525">
              <a:solidFill>
                <a:schemeClr val="accent1"/>
              </a:solidFill>
              <a:round/>
              <a:headEnd/>
              <a:tailEnd/>
            </a:ln>
          </p:spPr>
          <p:txBody>
            <a:bodyPr/>
            <a:lstStyle/>
            <a:p>
              <a:endParaRPr lang="it-IT"/>
            </a:p>
          </p:txBody>
        </p:sp>
        <p:sp>
          <p:nvSpPr>
            <p:cNvPr id="93206" name="Freeform 21"/>
            <p:cNvSpPr>
              <a:spLocks/>
            </p:cNvSpPr>
            <p:nvPr/>
          </p:nvSpPr>
          <p:spPr bwMode="auto">
            <a:xfrm>
              <a:off x="3207" y="1504"/>
              <a:ext cx="96" cy="178"/>
            </a:xfrm>
            <a:custGeom>
              <a:avLst/>
              <a:gdLst>
                <a:gd name="T0" fmla="*/ 1 w 383"/>
                <a:gd name="T1" fmla="*/ 0 h 711"/>
                <a:gd name="T2" fmla="*/ 1 w 383"/>
                <a:gd name="T3" fmla="*/ 0 h 711"/>
                <a:gd name="T4" fmla="*/ 1 w 383"/>
                <a:gd name="T5" fmla="*/ 0 h 711"/>
                <a:gd name="T6" fmla="*/ 1 w 383"/>
                <a:gd name="T7" fmla="*/ 0 h 711"/>
                <a:gd name="T8" fmla="*/ 1 w 383"/>
                <a:gd name="T9" fmla="*/ 0 h 711"/>
                <a:gd name="T10" fmla="*/ 1 w 383"/>
                <a:gd name="T11" fmla="*/ 0 h 711"/>
                <a:gd name="T12" fmla="*/ 1 w 383"/>
                <a:gd name="T13" fmla="*/ 0 h 711"/>
                <a:gd name="T14" fmla="*/ 1 w 383"/>
                <a:gd name="T15" fmla="*/ 0 h 711"/>
                <a:gd name="T16" fmla="*/ 1 w 383"/>
                <a:gd name="T17" fmla="*/ 0 h 711"/>
                <a:gd name="T18" fmla="*/ 0 w 383"/>
                <a:gd name="T19" fmla="*/ 0 h 711"/>
                <a:gd name="T20" fmla="*/ 0 w 383"/>
                <a:gd name="T21" fmla="*/ 0 h 711"/>
                <a:gd name="T22" fmla="*/ 0 w 383"/>
                <a:gd name="T23" fmla="*/ 0 h 711"/>
                <a:gd name="T24" fmla="*/ 0 w 383"/>
                <a:gd name="T25" fmla="*/ 0 h 711"/>
                <a:gd name="T26" fmla="*/ 0 w 383"/>
                <a:gd name="T27" fmla="*/ 0 h 711"/>
                <a:gd name="T28" fmla="*/ 0 w 383"/>
                <a:gd name="T29" fmla="*/ 0 h 711"/>
                <a:gd name="T30" fmla="*/ 0 w 383"/>
                <a:gd name="T31" fmla="*/ 0 h 711"/>
                <a:gd name="T32" fmla="*/ 0 w 383"/>
                <a:gd name="T33" fmla="*/ 0 h 711"/>
                <a:gd name="T34" fmla="*/ 0 w 383"/>
                <a:gd name="T35" fmla="*/ 0 h 711"/>
                <a:gd name="T36" fmla="*/ 0 w 383"/>
                <a:gd name="T37" fmla="*/ 0 h 711"/>
                <a:gd name="T38" fmla="*/ 0 w 383"/>
                <a:gd name="T39" fmla="*/ 0 h 711"/>
                <a:gd name="T40" fmla="*/ 0 w 383"/>
                <a:gd name="T41" fmla="*/ 0 h 711"/>
                <a:gd name="T42" fmla="*/ 0 w 383"/>
                <a:gd name="T43" fmla="*/ 0 h 711"/>
                <a:gd name="T44" fmla="*/ 0 w 383"/>
                <a:gd name="T45" fmla="*/ 0 h 711"/>
                <a:gd name="T46" fmla="*/ 0 w 383"/>
                <a:gd name="T47" fmla="*/ 0 h 711"/>
                <a:gd name="T48" fmla="*/ 0 w 383"/>
                <a:gd name="T49" fmla="*/ 1 h 711"/>
                <a:gd name="T50" fmla="*/ 0 w 383"/>
                <a:gd name="T51" fmla="*/ 1 h 711"/>
                <a:gd name="T52" fmla="*/ 0 w 383"/>
                <a:gd name="T53" fmla="*/ 1 h 711"/>
                <a:gd name="T54" fmla="*/ 0 w 383"/>
                <a:gd name="T55" fmla="*/ 1 h 711"/>
                <a:gd name="T56" fmla="*/ 0 w 383"/>
                <a:gd name="T57" fmla="*/ 1 h 711"/>
                <a:gd name="T58" fmla="*/ 0 w 383"/>
                <a:gd name="T59" fmla="*/ 1 h 711"/>
                <a:gd name="T60" fmla="*/ 0 w 383"/>
                <a:gd name="T61" fmla="*/ 1 h 711"/>
                <a:gd name="T62" fmla="*/ 0 w 383"/>
                <a:gd name="T63" fmla="*/ 1 h 711"/>
                <a:gd name="T64" fmla="*/ 0 w 383"/>
                <a:gd name="T65" fmla="*/ 1 h 711"/>
                <a:gd name="T66" fmla="*/ 0 w 383"/>
                <a:gd name="T67" fmla="*/ 1 h 711"/>
                <a:gd name="T68" fmla="*/ 0 w 383"/>
                <a:gd name="T69" fmla="*/ 1 h 711"/>
                <a:gd name="T70" fmla="*/ 0 w 383"/>
                <a:gd name="T71" fmla="*/ 1 h 711"/>
                <a:gd name="T72" fmla="*/ 0 w 383"/>
                <a:gd name="T73" fmla="*/ 1 h 711"/>
                <a:gd name="T74" fmla="*/ 0 w 383"/>
                <a:gd name="T75" fmla="*/ 1 h 711"/>
                <a:gd name="T76" fmla="*/ 0 w 383"/>
                <a:gd name="T77" fmla="*/ 1 h 711"/>
                <a:gd name="T78" fmla="*/ 0 w 383"/>
                <a:gd name="T79" fmla="*/ 1 h 711"/>
                <a:gd name="T80" fmla="*/ 0 w 383"/>
                <a:gd name="T81" fmla="*/ 1 h 711"/>
                <a:gd name="T82" fmla="*/ 0 w 383"/>
                <a:gd name="T83" fmla="*/ 1 h 711"/>
                <a:gd name="T84" fmla="*/ 0 w 383"/>
                <a:gd name="T85" fmla="*/ 1 h 711"/>
                <a:gd name="T86" fmla="*/ 0 w 383"/>
                <a:gd name="T87" fmla="*/ 1 h 711"/>
                <a:gd name="T88" fmla="*/ 0 w 383"/>
                <a:gd name="T89" fmla="*/ 0 h 711"/>
                <a:gd name="T90" fmla="*/ 0 w 383"/>
                <a:gd name="T91" fmla="*/ 0 h 711"/>
                <a:gd name="T92" fmla="*/ 0 w 383"/>
                <a:gd name="T93" fmla="*/ 0 h 711"/>
                <a:gd name="T94" fmla="*/ 0 w 383"/>
                <a:gd name="T95" fmla="*/ 0 h 711"/>
                <a:gd name="T96" fmla="*/ 1 w 383"/>
                <a:gd name="T97" fmla="*/ 0 h 711"/>
                <a:gd name="T98" fmla="*/ 1 w 383"/>
                <a:gd name="T99" fmla="*/ 0 h 711"/>
                <a:gd name="T100" fmla="*/ 1 w 383"/>
                <a:gd name="T101" fmla="*/ 0 h 711"/>
                <a:gd name="T102" fmla="*/ 1 w 383"/>
                <a:gd name="T103" fmla="*/ 0 h 711"/>
                <a:gd name="T104" fmla="*/ 1 w 383"/>
                <a:gd name="T105" fmla="*/ 0 h 711"/>
                <a:gd name="T106" fmla="*/ 1 w 383"/>
                <a:gd name="T107" fmla="*/ 0 h 711"/>
                <a:gd name="T108" fmla="*/ 1 w 383"/>
                <a:gd name="T109" fmla="*/ 0 h 711"/>
                <a:gd name="T110" fmla="*/ 1 w 383"/>
                <a:gd name="T111" fmla="*/ 0 h 711"/>
                <a:gd name="T112" fmla="*/ 1 w 383"/>
                <a:gd name="T113" fmla="*/ 0 h 711"/>
                <a:gd name="T114" fmla="*/ 1 w 383"/>
                <a:gd name="T115" fmla="*/ 0 h 7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3"/>
                <a:gd name="T175" fmla="*/ 0 h 711"/>
                <a:gd name="T176" fmla="*/ 383 w 383"/>
                <a:gd name="T177" fmla="*/ 711 h 7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3" h="711">
                  <a:moveTo>
                    <a:pt x="383" y="87"/>
                  </a:moveTo>
                  <a:lnTo>
                    <a:pt x="383" y="79"/>
                  </a:lnTo>
                  <a:lnTo>
                    <a:pt x="383" y="70"/>
                  </a:lnTo>
                  <a:lnTo>
                    <a:pt x="382" y="61"/>
                  </a:lnTo>
                  <a:lnTo>
                    <a:pt x="381" y="54"/>
                  </a:lnTo>
                  <a:lnTo>
                    <a:pt x="380" y="45"/>
                  </a:lnTo>
                  <a:lnTo>
                    <a:pt x="377" y="37"/>
                  </a:lnTo>
                  <a:lnTo>
                    <a:pt x="372" y="31"/>
                  </a:lnTo>
                  <a:lnTo>
                    <a:pt x="367" y="24"/>
                  </a:lnTo>
                  <a:lnTo>
                    <a:pt x="278" y="0"/>
                  </a:lnTo>
                  <a:lnTo>
                    <a:pt x="270" y="4"/>
                  </a:lnTo>
                  <a:lnTo>
                    <a:pt x="269" y="11"/>
                  </a:lnTo>
                  <a:lnTo>
                    <a:pt x="273" y="19"/>
                  </a:lnTo>
                  <a:lnTo>
                    <a:pt x="278" y="25"/>
                  </a:lnTo>
                  <a:lnTo>
                    <a:pt x="283" y="27"/>
                  </a:lnTo>
                  <a:lnTo>
                    <a:pt x="288" y="29"/>
                  </a:lnTo>
                  <a:lnTo>
                    <a:pt x="293" y="33"/>
                  </a:lnTo>
                  <a:lnTo>
                    <a:pt x="298" y="40"/>
                  </a:lnTo>
                  <a:lnTo>
                    <a:pt x="289" y="86"/>
                  </a:lnTo>
                  <a:lnTo>
                    <a:pt x="279" y="132"/>
                  </a:lnTo>
                  <a:lnTo>
                    <a:pt x="266" y="177"/>
                  </a:lnTo>
                  <a:lnTo>
                    <a:pt x="252" y="222"/>
                  </a:lnTo>
                  <a:lnTo>
                    <a:pt x="237" y="267"/>
                  </a:lnTo>
                  <a:lnTo>
                    <a:pt x="220" y="311"/>
                  </a:lnTo>
                  <a:lnTo>
                    <a:pt x="201" y="353"/>
                  </a:lnTo>
                  <a:lnTo>
                    <a:pt x="181" y="396"/>
                  </a:lnTo>
                  <a:lnTo>
                    <a:pt x="161" y="438"/>
                  </a:lnTo>
                  <a:lnTo>
                    <a:pt x="139" y="479"/>
                  </a:lnTo>
                  <a:lnTo>
                    <a:pt x="117" y="519"/>
                  </a:lnTo>
                  <a:lnTo>
                    <a:pt x="94" y="559"/>
                  </a:lnTo>
                  <a:lnTo>
                    <a:pt x="70" y="598"/>
                  </a:lnTo>
                  <a:lnTo>
                    <a:pt x="47" y="636"/>
                  </a:lnTo>
                  <a:lnTo>
                    <a:pt x="23" y="674"/>
                  </a:lnTo>
                  <a:lnTo>
                    <a:pt x="0" y="711"/>
                  </a:lnTo>
                  <a:lnTo>
                    <a:pt x="33" y="681"/>
                  </a:lnTo>
                  <a:lnTo>
                    <a:pt x="64" y="650"/>
                  </a:lnTo>
                  <a:lnTo>
                    <a:pt x="94" y="620"/>
                  </a:lnTo>
                  <a:lnTo>
                    <a:pt x="122" y="586"/>
                  </a:lnTo>
                  <a:lnTo>
                    <a:pt x="149" y="553"/>
                  </a:lnTo>
                  <a:lnTo>
                    <a:pt x="175" y="519"/>
                  </a:lnTo>
                  <a:lnTo>
                    <a:pt x="198" y="485"/>
                  </a:lnTo>
                  <a:lnTo>
                    <a:pt x="221" y="449"/>
                  </a:lnTo>
                  <a:lnTo>
                    <a:pt x="243" y="413"/>
                  </a:lnTo>
                  <a:lnTo>
                    <a:pt x="264" y="375"/>
                  </a:lnTo>
                  <a:lnTo>
                    <a:pt x="284" y="338"/>
                  </a:lnTo>
                  <a:lnTo>
                    <a:pt x="302" y="301"/>
                  </a:lnTo>
                  <a:lnTo>
                    <a:pt x="322" y="262"/>
                  </a:lnTo>
                  <a:lnTo>
                    <a:pt x="338" y="224"/>
                  </a:lnTo>
                  <a:lnTo>
                    <a:pt x="355" y="185"/>
                  </a:lnTo>
                  <a:lnTo>
                    <a:pt x="372" y="145"/>
                  </a:lnTo>
                  <a:lnTo>
                    <a:pt x="372" y="136"/>
                  </a:lnTo>
                  <a:lnTo>
                    <a:pt x="373" y="128"/>
                  </a:lnTo>
                  <a:lnTo>
                    <a:pt x="373" y="122"/>
                  </a:lnTo>
                  <a:lnTo>
                    <a:pt x="374" y="114"/>
                  </a:lnTo>
                  <a:lnTo>
                    <a:pt x="377" y="108"/>
                  </a:lnTo>
                  <a:lnTo>
                    <a:pt x="378" y="101"/>
                  </a:lnTo>
                  <a:lnTo>
                    <a:pt x="381" y="95"/>
                  </a:lnTo>
                  <a:lnTo>
                    <a:pt x="383" y="87"/>
                  </a:lnTo>
                  <a:close/>
                </a:path>
              </a:pathLst>
            </a:custGeom>
            <a:solidFill>
              <a:srgbClr val="4F0FD1"/>
            </a:solidFill>
            <a:ln w="9525">
              <a:solidFill>
                <a:schemeClr val="accent1"/>
              </a:solidFill>
              <a:round/>
              <a:headEnd/>
              <a:tailEnd/>
            </a:ln>
          </p:spPr>
          <p:txBody>
            <a:bodyPr/>
            <a:lstStyle/>
            <a:p>
              <a:endParaRPr lang="it-IT"/>
            </a:p>
          </p:txBody>
        </p:sp>
        <p:sp>
          <p:nvSpPr>
            <p:cNvPr id="93207" name="Freeform 22"/>
            <p:cNvSpPr>
              <a:spLocks/>
            </p:cNvSpPr>
            <p:nvPr/>
          </p:nvSpPr>
          <p:spPr bwMode="auto">
            <a:xfrm>
              <a:off x="3199" y="1715"/>
              <a:ext cx="16" cy="5"/>
            </a:xfrm>
            <a:custGeom>
              <a:avLst/>
              <a:gdLst>
                <a:gd name="T0" fmla="*/ 0 w 65"/>
                <a:gd name="T1" fmla="*/ 0 h 23"/>
                <a:gd name="T2" fmla="*/ 0 w 65"/>
                <a:gd name="T3" fmla="*/ 0 h 23"/>
                <a:gd name="T4" fmla="*/ 0 w 65"/>
                <a:gd name="T5" fmla="*/ 0 h 23"/>
                <a:gd name="T6" fmla="*/ 0 w 65"/>
                <a:gd name="T7" fmla="*/ 0 h 23"/>
                <a:gd name="T8" fmla="*/ 0 w 65"/>
                <a:gd name="T9" fmla="*/ 0 h 23"/>
                <a:gd name="T10" fmla="*/ 0 w 65"/>
                <a:gd name="T11" fmla="*/ 0 h 23"/>
                <a:gd name="T12" fmla="*/ 0 w 65"/>
                <a:gd name="T13" fmla="*/ 0 h 23"/>
                <a:gd name="T14" fmla="*/ 0 w 65"/>
                <a:gd name="T15" fmla="*/ 0 h 23"/>
                <a:gd name="T16" fmla="*/ 0 w 65"/>
                <a:gd name="T17" fmla="*/ 0 h 23"/>
                <a:gd name="T18" fmla="*/ 0 w 65"/>
                <a:gd name="T19" fmla="*/ 0 h 23"/>
                <a:gd name="T20" fmla="*/ 0 w 65"/>
                <a:gd name="T21" fmla="*/ 0 h 23"/>
                <a:gd name="T22" fmla="*/ 0 w 65"/>
                <a:gd name="T23" fmla="*/ 0 h 23"/>
                <a:gd name="T24" fmla="*/ 0 w 65"/>
                <a:gd name="T25" fmla="*/ 0 h 23"/>
                <a:gd name="T26" fmla="*/ 0 w 65"/>
                <a:gd name="T27" fmla="*/ 0 h 23"/>
                <a:gd name="T28" fmla="*/ 0 w 65"/>
                <a:gd name="T29" fmla="*/ 0 h 23"/>
                <a:gd name="T30" fmla="*/ 0 w 65"/>
                <a:gd name="T31" fmla="*/ 0 h 23"/>
                <a:gd name="T32" fmla="*/ 0 w 65"/>
                <a:gd name="T33" fmla="*/ 0 h 23"/>
                <a:gd name="T34" fmla="*/ 0 w 65"/>
                <a:gd name="T35" fmla="*/ 0 h 23"/>
                <a:gd name="T36" fmla="*/ 0 w 65"/>
                <a:gd name="T37" fmla="*/ 0 h 23"/>
                <a:gd name="T38" fmla="*/ 0 w 65"/>
                <a:gd name="T39" fmla="*/ 0 h 23"/>
                <a:gd name="T40" fmla="*/ 0 w 65"/>
                <a:gd name="T41" fmla="*/ 0 h 23"/>
                <a:gd name="T42" fmla="*/ 0 w 65"/>
                <a:gd name="T43" fmla="*/ 0 h 23"/>
                <a:gd name="T44" fmla="*/ 0 w 65"/>
                <a:gd name="T45" fmla="*/ 0 h 23"/>
                <a:gd name="T46" fmla="*/ 0 w 65"/>
                <a:gd name="T47" fmla="*/ 0 h 23"/>
                <a:gd name="T48" fmla="*/ 0 w 65"/>
                <a:gd name="T49" fmla="*/ 0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
                <a:gd name="T76" fmla="*/ 0 h 23"/>
                <a:gd name="T77" fmla="*/ 65 w 65"/>
                <a:gd name="T78" fmla="*/ 23 h 2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 h="23">
                  <a:moveTo>
                    <a:pt x="63" y="7"/>
                  </a:moveTo>
                  <a:lnTo>
                    <a:pt x="62" y="6"/>
                  </a:lnTo>
                  <a:lnTo>
                    <a:pt x="61" y="5"/>
                  </a:lnTo>
                  <a:lnTo>
                    <a:pt x="57" y="2"/>
                  </a:lnTo>
                  <a:lnTo>
                    <a:pt x="52" y="0"/>
                  </a:lnTo>
                  <a:lnTo>
                    <a:pt x="46" y="0"/>
                  </a:lnTo>
                  <a:lnTo>
                    <a:pt x="40" y="0"/>
                  </a:lnTo>
                  <a:lnTo>
                    <a:pt x="34" y="0"/>
                  </a:lnTo>
                  <a:lnTo>
                    <a:pt x="26" y="0"/>
                  </a:lnTo>
                  <a:lnTo>
                    <a:pt x="19" y="0"/>
                  </a:lnTo>
                  <a:lnTo>
                    <a:pt x="13" y="2"/>
                  </a:lnTo>
                  <a:lnTo>
                    <a:pt x="7" y="5"/>
                  </a:lnTo>
                  <a:lnTo>
                    <a:pt x="0" y="10"/>
                  </a:lnTo>
                  <a:lnTo>
                    <a:pt x="7" y="15"/>
                  </a:lnTo>
                  <a:lnTo>
                    <a:pt x="14" y="19"/>
                  </a:lnTo>
                  <a:lnTo>
                    <a:pt x="22" y="22"/>
                  </a:lnTo>
                  <a:lnTo>
                    <a:pt x="31" y="23"/>
                  </a:lnTo>
                  <a:lnTo>
                    <a:pt x="39" y="23"/>
                  </a:lnTo>
                  <a:lnTo>
                    <a:pt x="48" y="23"/>
                  </a:lnTo>
                  <a:lnTo>
                    <a:pt x="57" y="22"/>
                  </a:lnTo>
                  <a:lnTo>
                    <a:pt x="65" y="19"/>
                  </a:lnTo>
                  <a:lnTo>
                    <a:pt x="65" y="18"/>
                  </a:lnTo>
                  <a:lnTo>
                    <a:pt x="65" y="13"/>
                  </a:lnTo>
                  <a:lnTo>
                    <a:pt x="63" y="9"/>
                  </a:lnTo>
                  <a:lnTo>
                    <a:pt x="63" y="7"/>
                  </a:lnTo>
                  <a:close/>
                </a:path>
              </a:pathLst>
            </a:custGeom>
            <a:solidFill>
              <a:srgbClr val="4F0FD1"/>
            </a:solidFill>
            <a:ln w="9525">
              <a:solidFill>
                <a:schemeClr val="accent1"/>
              </a:solidFill>
              <a:round/>
              <a:headEnd/>
              <a:tailEnd/>
            </a:ln>
          </p:spPr>
          <p:txBody>
            <a:bodyPr/>
            <a:lstStyle/>
            <a:p>
              <a:endParaRPr lang="it-IT"/>
            </a:p>
          </p:txBody>
        </p:sp>
        <p:sp>
          <p:nvSpPr>
            <p:cNvPr id="93208" name="Freeform 23"/>
            <p:cNvSpPr>
              <a:spLocks/>
            </p:cNvSpPr>
            <p:nvPr/>
          </p:nvSpPr>
          <p:spPr bwMode="auto">
            <a:xfrm>
              <a:off x="3070" y="1727"/>
              <a:ext cx="11" cy="14"/>
            </a:xfrm>
            <a:custGeom>
              <a:avLst/>
              <a:gdLst>
                <a:gd name="T0" fmla="*/ 0 w 45"/>
                <a:gd name="T1" fmla="*/ 0 h 57"/>
                <a:gd name="T2" fmla="*/ 0 w 45"/>
                <a:gd name="T3" fmla="*/ 0 h 57"/>
                <a:gd name="T4" fmla="*/ 0 w 45"/>
                <a:gd name="T5" fmla="*/ 0 h 57"/>
                <a:gd name="T6" fmla="*/ 0 w 45"/>
                <a:gd name="T7" fmla="*/ 0 h 57"/>
                <a:gd name="T8" fmla="*/ 0 w 45"/>
                <a:gd name="T9" fmla="*/ 0 h 57"/>
                <a:gd name="T10" fmla="*/ 0 w 45"/>
                <a:gd name="T11" fmla="*/ 0 h 57"/>
                <a:gd name="T12" fmla="*/ 0 w 45"/>
                <a:gd name="T13" fmla="*/ 0 h 57"/>
                <a:gd name="T14" fmla="*/ 0 w 45"/>
                <a:gd name="T15" fmla="*/ 0 h 57"/>
                <a:gd name="T16" fmla="*/ 0 w 45"/>
                <a:gd name="T17" fmla="*/ 0 h 57"/>
                <a:gd name="T18" fmla="*/ 0 w 45"/>
                <a:gd name="T19" fmla="*/ 0 h 57"/>
                <a:gd name="T20" fmla="*/ 0 w 45"/>
                <a:gd name="T21" fmla="*/ 0 h 57"/>
                <a:gd name="T22" fmla="*/ 0 w 45"/>
                <a:gd name="T23" fmla="*/ 0 h 57"/>
                <a:gd name="T24" fmla="*/ 0 w 45"/>
                <a:gd name="T25" fmla="*/ 0 h 57"/>
                <a:gd name="T26" fmla="*/ 0 w 45"/>
                <a:gd name="T27" fmla="*/ 0 h 57"/>
                <a:gd name="T28" fmla="*/ 0 w 45"/>
                <a:gd name="T29" fmla="*/ 0 h 57"/>
                <a:gd name="T30" fmla="*/ 0 w 45"/>
                <a:gd name="T31" fmla="*/ 0 h 57"/>
                <a:gd name="T32" fmla="*/ 0 w 45"/>
                <a:gd name="T33" fmla="*/ 0 h 57"/>
                <a:gd name="T34" fmla="*/ 0 w 45"/>
                <a:gd name="T35" fmla="*/ 0 h 57"/>
                <a:gd name="T36" fmla="*/ 0 w 45"/>
                <a:gd name="T37" fmla="*/ 0 h 57"/>
                <a:gd name="T38" fmla="*/ 0 w 45"/>
                <a:gd name="T39" fmla="*/ 0 h 57"/>
                <a:gd name="T40" fmla="*/ 0 w 45"/>
                <a:gd name="T41" fmla="*/ 0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57"/>
                <a:gd name="T65" fmla="*/ 45 w 45"/>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57">
                  <a:moveTo>
                    <a:pt x="45" y="27"/>
                  </a:moveTo>
                  <a:lnTo>
                    <a:pt x="37" y="22"/>
                  </a:lnTo>
                  <a:lnTo>
                    <a:pt x="30" y="14"/>
                  </a:lnTo>
                  <a:lnTo>
                    <a:pt x="21" y="7"/>
                  </a:lnTo>
                  <a:lnTo>
                    <a:pt x="9" y="0"/>
                  </a:lnTo>
                  <a:lnTo>
                    <a:pt x="2" y="5"/>
                  </a:lnTo>
                  <a:lnTo>
                    <a:pt x="0" y="12"/>
                  </a:lnTo>
                  <a:lnTo>
                    <a:pt x="0" y="18"/>
                  </a:lnTo>
                  <a:lnTo>
                    <a:pt x="2" y="25"/>
                  </a:lnTo>
                  <a:lnTo>
                    <a:pt x="5" y="31"/>
                  </a:lnTo>
                  <a:lnTo>
                    <a:pt x="9" y="38"/>
                  </a:lnTo>
                  <a:lnTo>
                    <a:pt x="13" y="44"/>
                  </a:lnTo>
                  <a:lnTo>
                    <a:pt x="17" y="49"/>
                  </a:lnTo>
                  <a:lnTo>
                    <a:pt x="18" y="53"/>
                  </a:lnTo>
                  <a:lnTo>
                    <a:pt x="21" y="56"/>
                  </a:lnTo>
                  <a:lnTo>
                    <a:pt x="22" y="57"/>
                  </a:lnTo>
                  <a:lnTo>
                    <a:pt x="23" y="57"/>
                  </a:lnTo>
                  <a:lnTo>
                    <a:pt x="30" y="53"/>
                  </a:lnTo>
                  <a:lnTo>
                    <a:pt x="37" y="45"/>
                  </a:lnTo>
                  <a:lnTo>
                    <a:pt x="42" y="36"/>
                  </a:lnTo>
                  <a:lnTo>
                    <a:pt x="45" y="27"/>
                  </a:lnTo>
                  <a:close/>
                </a:path>
              </a:pathLst>
            </a:custGeom>
            <a:solidFill>
              <a:srgbClr val="4F0FD1"/>
            </a:solidFill>
            <a:ln w="9525">
              <a:solidFill>
                <a:schemeClr val="accent1"/>
              </a:solidFill>
              <a:round/>
              <a:headEnd/>
              <a:tailEnd/>
            </a:ln>
          </p:spPr>
          <p:txBody>
            <a:bodyPr/>
            <a:lstStyle/>
            <a:p>
              <a:endParaRPr lang="it-IT"/>
            </a:p>
          </p:txBody>
        </p:sp>
        <p:sp>
          <p:nvSpPr>
            <p:cNvPr id="93209" name="Freeform 24"/>
            <p:cNvSpPr>
              <a:spLocks/>
            </p:cNvSpPr>
            <p:nvPr/>
          </p:nvSpPr>
          <p:spPr bwMode="auto">
            <a:xfrm>
              <a:off x="3029" y="1462"/>
              <a:ext cx="43" cy="231"/>
            </a:xfrm>
            <a:custGeom>
              <a:avLst/>
              <a:gdLst>
                <a:gd name="T0" fmla="*/ 0 w 173"/>
                <a:gd name="T1" fmla="*/ 1 h 923"/>
                <a:gd name="T2" fmla="*/ 0 w 173"/>
                <a:gd name="T3" fmla="*/ 0 h 923"/>
                <a:gd name="T4" fmla="*/ 0 w 173"/>
                <a:gd name="T5" fmla="*/ 0 h 923"/>
                <a:gd name="T6" fmla="*/ 0 w 173"/>
                <a:gd name="T7" fmla="*/ 0 h 923"/>
                <a:gd name="T8" fmla="*/ 0 w 173"/>
                <a:gd name="T9" fmla="*/ 0 h 923"/>
                <a:gd name="T10" fmla="*/ 0 w 173"/>
                <a:gd name="T11" fmla="*/ 0 h 923"/>
                <a:gd name="T12" fmla="*/ 0 w 173"/>
                <a:gd name="T13" fmla="*/ 0 h 923"/>
                <a:gd name="T14" fmla="*/ 0 w 173"/>
                <a:gd name="T15" fmla="*/ 1 h 923"/>
                <a:gd name="T16" fmla="*/ 0 w 173"/>
                <a:gd name="T17" fmla="*/ 1 h 923"/>
                <a:gd name="T18" fmla="*/ 0 w 173"/>
                <a:gd name="T19" fmla="*/ 1 h 923"/>
                <a:gd name="T20" fmla="*/ 0 w 173"/>
                <a:gd name="T21" fmla="*/ 1 h 923"/>
                <a:gd name="T22" fmla="*/ 0 w 173"/>
                <a:gd name="T23" fmla="*/ 1 h 9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923"/>
                <a:gd name="T38" fmla="*/ 173 w 173"/>
                <a:gd name="T39" fmla="*/ 923 h 9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923">
                  <a:moveTo>
                    <a:pt x="173" y="916"/>
                  </a:moveTo>
                  <a:lnTo>
                    <a:pt x="125" y="48"/>
                  </a:lnTo>
                  <a:lnTo>
                    <a:pt x="26" y="0"/>
                  </a:lnTo>
                  <a:lnTo>
                    <a:pt x="17" y="3"/>
                  </a:lnTo>
                  <a:lnTo>
                    <a:pt x="11" y="10"/>
                  </a:lnTo>
                  <a:lnTo>
                    <a:pt x="4" y="19"/>
                  </a:lnTo>
                  <a:lnTo>
                    <a:pt x="0" y="31"/>
                  </a:lnTo>
                  <a:lnTo>
                    <a:pt x="164" y="921"/>
                  </a:lnTo>
                  <a:lnTo>
                    <a:pt x="168" y="923"/>
                  </a:lnTo>
                  <a:lnTo>
                    <a:pt x="170" y="922"/>
                  </a:lnTo>
                  <a:lnTo>
                    <a:pt x="172" y="918"/>
                  </a:lnTo>
                  <a:lnTo>
                    <a:pt x="173" y="916"/>
                  </a:lnTo>
                  <a:close/>
                </a:path>
              </a:pathLst>
            </a:custGeom>
            <a:solidFill>
              <a:srgbClr val="4F0FD1"/>
            </a:solidFill>
            <a:ln w="9525">
              <a:solidFill>
                <a:schemeClr val="accent1"/>
              </a:solidFill>
              <a:round/>
              <a:headEnd/>
              <a:tailEnd/>
            </a:ln>
          </p:spPr>
          <p:txBody>
            <a:bodyPr/>
            <a:lstStyle/>
            <a:p>
              <a:endParaRPr lang="it-IT"/>
            </a:p>
          </p:txBody>
        </p:sp>
        <p:sp>
          <p:nvSpPr>
            <p:cNvPr id="93210" name="Freeform 25"/>
            <p:cNvSpPr>
              <a:spLocks/>
            </p:cNvSpPr>
            <p:nvPr/>
          </p:nvSpPr>
          <p:spPr bwMode="auto">
            <a:xfrm>
              <a:off x="2835" y="1551"/>
              <a:ext cx="119" cy="199"/>
            </a:xfrm>
            <a:custGeom>
              <a:avLst/>
              <a:gdLst>
                <a:gd name="T0" fmla="*/ 1 w 473"/>
                <a:gd name="T1" fmla="*/ 1 h 797"/>
                <a:gd name="T2" fmla="*/ 0 w 473"/>
                <a:gd name="T3" fmla="*/ 0 h 797"/>
                <a:gd name="T4" fmla="*/ 0 w 473"/>
                <a:gd name="T5" fmla="*/ 0 h 797"/>
                <a:gd name="T6" fmla="*/ 0 w 473"/>
                <a:gd name="T7" fmla="*/ 0 h 797"/>
                <a:gd name="T8" fmla="*/ 0 w 473"/>
                <a:gd name="T9" fmla="*/ 0 h 797"/>
                <a:gd name="T10" fmla="*/ 0 w 473"/>
                <a:gd name="T11" fmla="*/ 0 h 797"/>
                <a:gd name="T12" fmla="*/ 0 w 473"/>
                <a:gd name="T13" fmla="*/ 0 h 797"/>
                <a:gd name="T14" fmla="*/ 0 w 473"/>
                <a:gd name="T15" fmla="*/ 0 h 797"/>
                <a:gd name="T16" fmla="*/ 0 w 473"/>
                <a:gd name="T17" fmla="*/ 0 h 797"/>
                <a:gd name="T18" fmla="*/ 0 w 473"/>
                <a:gd name="T19" fmla="*/ 0 h 797"/>
                <a:gd name="T20" fmla="*/ 0 w 473"/>
                <a:gd name="T21" fmla="*/ 0 h 797"/>
                <a:gd name="T22" fmla="*/ 0 w 473"/>
                <a:gd name="T23" fmla="*/ 0 h 797"/>
                <a:gd name="T24" fmla="*/ 0 w 473"/>
                <a:gd name="T25" fmla="*/ 0 h 797"/>
                <a:gd name="T26" fmla="*/ 0 w 473"/>
                <a:gd name="T27" fmla="*/ 0 h 797"/>
                <a:gd name="T28" fmla="*/ 0 w 473"/>
                <a:gd name="T29" fmla="*/ 0 h 797"/>
                <a:gd name="T30" fmla="*/ 0 w 473"/>
                <a:gd name="T31" fmla="*/ 0 h 797"/>
                <a:gd name="T32" fmla="*/ 0 w 473"/>
                <a:gd name="T33" fmla="*/ 0 h 797"/>
                <a:gd name="T34" fmla="*/ 0 w 473"/>
                <a:gd name="T35" fmla="*/ 0 h 797"/>
                <a:gd name="T36" fmla="*/ 0 w 473"/>
                <a:gd name="T37" fmla="*/ 0 h 797"/>
                <a:gd name="T38" fmla="*/ 0 w 473"/>
                <a:gd name="T39" fmla="*/ 0 h 797"/>
                <a:gd name="T40" fmla="*/ 0 w 473"/>
                <a:gd name="T41" fmla="*/ 0 h 797"/>
                <a:gd name="T42" fmla="*/ 0 w 473"/>
                <a:gd name="T43" fmla="*/ 0 h 797"/>
                <a:gd name="T44" fmla="*/ 0 w 473"/>
                <a:gd name="T45" fmla="*/ 0 h 797"/>
                <a:gd name="T46" fmla="*/ 0 w 473"/>
                <a:gd name="T47" fmla="*/ 0 h 797"/>
                <a:gd name="T48" fmla="*/ 0 w 473"/>
                <a:gd name="T49" fmla="*/ 0 h 797"/>
                <a:gd name="T50" fmla="*/ 0 w 473"/>
                <a:gd name="T51" fmla="*/ 0 h 797"/>
                <a:gd name="T52" fmla="*/ 0 w 473"/>
                <a:gd name="T53" fmla="*/ 0 h 797"/>
                <a:gd name="T54" fmla="*/ 0 w 473"/>
                <a:gd name="T55" fmla="*/ 0 h 797"/>
                <a:gd name="T56" fmla="*/ 0 w 473"/>
                <a:gd name="T57" fmla="*/ 0 h 797"/>
                <a:gd name="T58" fmla="*/ 0 w 473"/>
                <a:gd name="T59" fmla="*/ 0 h 797"/>
                <a:gd name="T60" fmla="*/ 1 w 473"/>
                <a:gd name="T61" fmla="*/ 0 h 797"/>
                <a:gd name="T62" fmla="*/ 1 w 473"/>
                <a:gd name="T63" fmla="*/ 0 h 797"/>
                <a:gd name="T64" fmla="*/ 1 w 473"/>
                <a:gd name="T65" fmla="*/ 0 h 797"/>
                <a:gd name="T66" fmla="*/ 1 w 473"/>
                <a:gd name="T67" fmla="*/ 0 h 797"/>
                <a:gd name="T68" fmla="*/ 1 w 473"/>
                <a:gd name="T69" fmla="*/ 0 h 797"/>
                <a:gd name="T70" fmla="*/ 1 w 473"/>
                <a:gd name="T71" fmla="*/ 1 h 797"/>
                <a:gd name="T72" fmla="*/ 1 w 473"/>
                <a:gd name="T73" fmla="*/ 1 h 797"/>
                <a:gd name="T74" fmla="*/ 1 w 473"/>
                <a:gd name="T75" fmla="*/ 1 h 797"/>
                <a:gd name="T76" fmla="*/ 1 w 473"/>
                <a:gd name="T77" fmla="*/ 1 h 797"/>
                <a:gd name="T78" fmla="*/ 1 w 473"/>
                <a:gd name="T79" fmla="*/ 1 h 797"/>
                <a:gd name="T80" fmla="*/ 1 w 473"/>
                <a:gd name="T81" fmla="*/ 1 h 797"/>
                <a:gd name="T82" fmla="*/ 1 w 473"/>
                <a:gd name="T83" fmla="*/ 1 h 797"/>
                <a:gd name="T84" fmla="*/ 1 w 473"/>
                <a:gd name="T85" fmla="*/ 1 h 797"/>
                <a:gd name="T86" fmla="*/ 1 w 473"/>
                <a:gd name="T87" fmla="*/ 1 h 797"/>
                <a:gd name="T88" fmla="*/ 1 w 473"/>
                <a:gd name="T89" fmla="*/ 1 h 797"/>
                <a:gd name="T90" fmla="*/ 1 w 473"/>
                <a:gd name="T91" fmla="*/ 1 h 797"/>
                <a:gd name="T92" fmla="*/ 1 w 473"/>
                <a:gd name="T93" fmla="*/ 1 h 7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3"/>
                <a:gd name="T142" fmla="*/ 0 h 797"/>
                <a:gd name="T143" fmla="*/ 473 w 473"/>
                <a:gd name="T144" fmla="*/ 797 h 7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3" h="797">
                  <a:moveTo>
                    <a:pt x="473" y="792"/>
                  </a:moveTo>
                  <a:lnTo>
                    <a:pt x="79" y="24"/>
                  </a:lnTo>
                  <a:lnTo>
                    <a:pt x="39" y="0"/>
                  </a:lnTo>
                  <a:lnTo>
                    <a:pt x="32" y="2"/>
                  </a:lnTo>
                  <a:lnTo>
                    <a:pt x="24" y="6"/>
                  </a:lnTo>
                  <a:lnTo>
                    <a:pt x="19" y="10"/>
                  </a:lnTo>
                  <a:lnTo>
                    <a:pt x="14" y="17"/>
                  </a:lnTo>
                  <a:lnTo>
                    <a:pt x="9" y="23"/>
                  </a:lnTo>
                  <a:lnTo>
                    <a:pt x="5" y="31"/>
                  </a:lnTo>
                  <a:lnTo>
                    <a:pt x="3" y="39"/>
                  </a:lnTo>
                  <a:lnTo>
                    <a:pt x="0" y="48"/>
                  </a:lnTo>
                  <a:lnTo>
                    <a:pt x="15" y="82"/>
                  </a:lnTo>
                  <a:lnTo>
                    <a:pt x="31" y="116"/>
                  </a:lnTo>
                  <a:lnTo>
                    <a:pt x="49" y="148"/>
                  </a:lnTo>
                  <a:lnTo>
                    <a:pt x="67" y="179"/>
                  </a:lnTo>
                  <a:lnTo>
                    <a:pt x="86" y="208"/>
                  </a:lnTo>
                  <a:lnTo>
                    <a:pt x="106" y="237"/>
                  </a:lnTo>
                  <a:lnTo>
                    <a:pt x="125" y="265"/>
                  </a:lnTo>
                  <a:lnTo>
                    <a:pt x="146" y="293"/>
                  </a:lnTo>
                  <a:lnTo>
                    <a:pt x="165" y="321"/>
                  </a:lnTo>
                  <a:lnTo>
                    <a:pt x="185" y="348"/>
                  </a:lnTo>
                  <a:lnTo>
                    <a:pt x="205" y="377"/>
                  </a:lnTo>
                  <a:lnTo>
                    <a:pt x="224" y="405"/>
                  </a:lnTo>
                  <a:lnTo>
                    <a:pt x="242" y="435"/>
                  </a:lnTo>
                  <a:lnTo>
                    <a:pt x="260" y="464"/>
                  </a:lnTo>
                  <a:lnTo>
                    <a:pt x="277" y="494"/>
                  </a:lnTo>
                  <a:lnTo>
                    <a:pt x="292" y="526"/>
                  </a:lnTo>
                  <a:lnTo>
                    <a:pt x="307" y="543"/>
                  </a:lnTo>
                  <a:lnTo>
                    <a:pt x="319" y="561"/>
                  </a:lnTo>
                  <a:lnTo>
                    <a:pt x="332" y="577"/>
                  </a:lnTo>
                  <a:lnTo>
                    <a:pt x="344" y="595"/>
                  </a:lnTo>
                  <a:lnTo>
                    <a:pt x="355" y="612"/>
                  </a:lnTo>
                  <a:lnTo>
                    <a:pt x="366" y="630"/>
                  </a:lnTo>
                  <a:lnTo>
                    <a:pt x="376" y="648"/>
                  </a:lnTo>
                  <a:lnTo>
                    <a:pt x="386" y="665"/>
                  </a:lnTo>
                  <a:lnTo>
                    <a:pt x="395" y="683"/>
                  </a:lnTo>
                  <a:lnTo>
                    <a:pt x="406" y="699"/>
                  </a:lnTo>
                  <a:lnTo>
                    <a:pt x="416" y="717"/>
                  </a:lnTo>
                  <a:lnTo>
                    <a:pt x="426" y="734"/>
                  </a:lnTo>
                  <a:lnTo>
                    <a:pt x="437" y="751"/>
                  </a:lnTo>
                  <a:lnTo>
                    <a:pt x="448" y="766"/>
                  </a:lnTo>
                  <a:lnTo>
                    <a:pt x="460" y="782"/>
                  </a:lnTo>
                  <a:lnTo>
                    <a:pt x="473" y="797"/>
                  </a:lnTo>
                  <a:lnTo>
                    <a:pt x="473" y="796"/>
                  </a:lnTo>
                  <a:lnTo>
                    <a:pt x="473" y="795"/>
                  </a:lnTo>
                  <a:lnTo>
                    <a:pt x="473" y="793"/>
                  </a:lnTo>
                  <a:lnTo>
                    <a:pt x="473" y="792"/>
                  </a:lnTo>
                  <a:close/>
                </a:path>
              </a:pathLst>
            </a:custGeom>
            <a:solidFill>
              <a:srgbClr val="4F0FD1"/>
            </a:solidFill>
            <a:ln w="9525">
              <a:solidFill>
                <a:schemeClr val="accent1"/>
              </a:solidFill>
              <a:round/>
              <a:headEnd/>
              <a:tailEnd/>
            </a:ln>
          </p:spPr>
          <p:txBody>
            <a:bodyPr/>
            <a:lstStyle/>
            <a:p>
              <a:endParaRPr lang="it-IT"/>
            </a:p>
          </p:txBody>
        </p:sp>
        <p:sp>
          <p:nvSpPr>
            <p:cNvPr id="93211" name="Freeform 26"/>
            <p:cNvSpPr>
              <a:spLocks/>
            </p:cNvSpPr>
            <p:nvPr/>
          </p:nvSpPr>
          <p:spPr bwMode="auto">
            <a:xfrm>
              <a:off x="2736" y="1741"/>
              <a:ext cx="132" cy="83"/>
            </a:xfrm>
            <a:custGeom>
              <a:avLst/>
              <a:gdLst>
                <a:gd name="T0" fmla="*/ 1 w 527"/>
                <a:gd name="T1" fmla="*/ 0 h 330"/>
                <a:gd name="T2" fmla="*/ 1 w 527"/>
                <a:gd name="T3" fmla="*/ 0 h 330"/>
                <a:gd name="T4" fmla="*/ 1 w 527"/>
                <a:gd name="T5" fmla="*/ 0 h 330"/>
                <a:gd name="T6" fmla="*/ 1 w 527"/>
                <a:gd name="T7" fmla="*/ 0 h 330"/>
                <a:gd name="T8" fmla="*/ 1 w 527"/>
                <a:gd name="T9" fmla="*/ 0 h 330"/>
                <a:gd name="T10" fmla="*/ 1 w 527"/>
                <a:gd name="T11" fmla="*/ 0 h 330"/>
                <a:gd name="T12" fmla="*/ 1 w 527"/>
                <a:gd name="T13" fmla="*/ 0 h 330"/>
                <a:gd name="T14" fmla="*/ 0 w 527"/>
                <a:gd name="T15" fmla="*/ 0 h 330"/>
                <a:gd name="T16" fmla="*/ 0 w 527"/>
                <a:gd name="T17" fmla="*/ 0 h 330"/>
                <a:gd name="T18" fmla="*/ 0 w 527"/>
                <a:gd name="T19" fmla="*/ 0 h 330"/>
                <a:gd name="T20" fmla="*/ 0 w 527"/>
                <a:gd name="T21" fmla="*/ 0 h 330"/>
                <a:gd name="T22" fmla="*/ 0 w 527"/>
                <a:gd name="T23" fmla="*/ 0 h 330"/>
                <a:gd name="T24" fmla="*/ 0 w 527"/>
                <a:gd name="T25" fmla="*/ 0 h 330"/>
                <a:gd name="T26" fmla="*/ 0 w 527"/>
                <a:gd name="T27" fmla="*/ 0 h 330"/>
                <a:gd name="T28" fmla="*/ 0 w 527"/>
                <a:gd name="T29" fmla="*/ 0 h 330"/>
                <a:gd name="T30" fmla="*/ 0 w 527"/>
                <a:gd name="T31" fmla="*/ 0 h 330"/>
                <a:gd name="T32" fmla="*/ 0 w 527"/>
                <a:gd name="T33" fmla="*/ 0 h 330"/>
                <a:gd name="T34" fmla="*/ 0 w 527"/>
                <a:gd name="T35" fmla="*/ 0 h 330"/>
                <a:gd name="T36" fmla="*/ 0 w 527"/>
                <a:gd name="T37" fmla="*/ 0 h 330"/>
                <a:gd name="T38" fmla="*/ 0 w 527"/>
                <a:gd name="T39" fmla="*/ 0 h 330"/>
                <a:gd name="T40" fmla="*/ 0 w 527"/>
                <a:gd name="T41" fmla="*/ 0 h 330"/>
                <a:gd name="T42" fmla="*/ 0 w 527"/>
                <a:gd name="T43" fmla="*/ 0 h 330"/>
                <a:gd name="T44" fmla="*/ 0 w 527"/>
                <a:gd name="T45" fmla="*/ 0 h 330"/>
                <a:gd name="T46" fmla="*/ 0 w 527"/>
                <a:gd name="T47" fmla="*/ 0 h 330"/>
                <a:gd name="T48" fmla="*/ 0 w 527"/>
                <a:gd name="T49" fmla="*/ 0 h 330"/>
                <a:gd name="T50" fmla="*/ 0 w 527"/>
                <a:gd name="T51" fmla="*/ 0 h 330"/>
                <a:gd name="T52" fmla="*/ 0 w 527"/>
                <a:gd name="T53" fmla="*/ 0 h 330"/>
                <a:gd name="T54" fmla="*/ 1 w 527"/>
                <a:gd name="T55" fmla="*/ 0 h 330"/>
                <a:gd name="T56" fmla="*/ 1 w 527"/>
                <a:gd name="T57" fmla="*/ 0 h 330"/>
                <a:gd name="T58" fmla="*/ 1 w 527"/>
                <a:gd name="T59" fmla="*/ 0 h 330"/>
                <a:gd name="T60" fmla="*/ 1 w 527"/>
                <a:gd name="T61" fmla="*/ 0 h 330"/>
                <a:gd name="T62" fmla="*/ 1 w 527"/>
                <a:gd name="T63" fmla="*/ 0 h 330"/>
                <a:gd name="T64" fmla="*/ 1 w 527"/>
                <a:gd name="T65" fmla="*/ 0 h 330"/>
                <a:gd name="T66" fmla="*/ 1 w 527"/>
                <a:gd name="T67" fmla="*/ 0 h 330"/>
                <a:gd name="T68" fmla="*/ 1 w 527"/>
                <a:gd name="T69" fmla="*/ 0 h 330"/>
                <a:gd name="T70" fmla="*/ 1 w 527"/>
                <a:gd name="T71" fmla="*/ 0 h 330"/>
                <a:gd name="T72" fmla="*/ 1 w 527"/>
                <a:gd name="T73" fmla="*/ 0 h 33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7"/>
                <a:gd name="T112" fmla="*/ 0 h 330"/>
                <a:gd name="T113" fmla="*/ 527 w 527"/>
                <a:gd name="T114" fmla="*/ 330 h 33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7" h="330">
                  <a:moveTo>
                    <a:pt x="527" y="321"/>
                  </a:moveTo>
                  <a:lnTo>
                    <a:pt x="525" y="320"/>
                  </a:lnTo>
                  <a:lnTo>
                    <a:pt x="524" y="317"/>
                  </a:lnTo>
                  <a:lnTo>
                    <a:pt x="523" y="315"/>
                  </a:lnTo>
                  <a:lnTo>
                    <a:pt x="522" y="313"/>
                  </a:lnTo>
                  <a:lnTo>
                    <a:pt x="469" y="270"/>
                  </a:lnTo>
                  <a:lnTo>
                    <a:pt x="345" y="176"/>
                  </a:lnTo>
                  <a:lnTo>
                    <a:pt x="55" y="0"/>
                  </a:lnTo>
                  <a:lnTo>
                    <a:pt x="15" y="7"/>
                  </a:lnTo>
                  <a:lnTo>
                    <a:pt x="10" y="15"/>
                  </a:lnTo>
                  <a:lnTo>
                    <a:pt x="6" y="23"/>
                  </a:lnTo>
                  <a:lnTo>
                    <a:pt x="3" y="32"/>
                  </a:lnTo>
                  <a:lnTo>
                    <a:pt x="1" y="42"/>
                  </a:lnTo>
                  <a:lnTo>
                    <a:pt x="0" y="52"/>
                  </a:lnTo>
                  <a:lnTo>
                    <a:pt x="1" y="63"/>
                  </a:lnTo>
                  <a:lnTo>
                    <a:pt x="5" y="72"/>
                  </a:lnTo>
                  <a:lnTo>
                    <a:pt x="10" y="79"/>
                  </a:lnTo>
                  <a:lnTo>
                    <a:pt x="40" y="101"/>
                  </a:lnTo>
                  <a:lnTo>
                    <a:pt x="71" y="120"/>
                  </a:lnTo>
                  <a:lnTo>
                    <a:pt x="102" y="140"/>
                  </a:lnTo>
                  <a:lnTo>
                    <a:pt x="134" y="156"/>
                  </a:lnTo>
                  <a:lnTo>
                    <a:pt x="166" y="173"/>
                  </a:lnTo>
                  <a:lnTo>
                    <a:pt x="200" y="187"/>
                  </a:lnTo>
                  <a:lnTo>
                    <a:pt x="233" y="201"/>
                  </a:lnTo>
                  <a:lnTo>
                    <a:pt x="267" y="216"/>
                  </a:lnTo>
                  <a:lnTo>
                    <a:pt x="299" y="230"/>
                  </a:lnTo>
                  <a:lnTo>
                    <a:pt x="332" y="243"/>
                  </a:lnTo>
                  <a:lnTo>
                    <a:pt x="364" y="255"/>
                  </a:lnTo>
                  <a:lnTo>
                    <a:pt x="397" y="270"/>
                  </a:lnTo>
                  <a:lnTo>
                    <a:pt x="429" y="284"/>
                  </a:lnTo>
                  <a:lnTo>
                    <a:pt x="459" y="298"/>
                  </a:lnTo>
                  <a:lnTo>
                    <a:pt x="489" y="313"/>
                  </a:lnTo>
                  <a:lnTo>
                    <a:pt x="518" y="330"/>
                  </a:lnTo>
                  <a:lnTo>
                    <a:pt x="520" y="330"/>
                  </a:lnTo>
                  <a:lnTo>
                    <a:pt x="523" y="329"/>
                  </a:lnTo>
                  <a:lnTo>
                    <a:pt x="525" y="326"/>
                  </a:lnTo>
                  <a:lnTo>
                    <a:pt x="527" y="321"/>
                  </a:lnTo>
                  <a:close/>
                </a:path>
              </a:pathLst>
            </a:custGeom>
            <a:solidFill>
              <a:srgbClr val="4F0FD1"/>
            </a:solidFill>
            <a:ln w="9525">
              <a:solidFill>
                <a:schemeClr val="accent1"/>
              </a:solidFill>
              <a:round/>
              <a:headEnd/>
              <a:tailEnd/>
            </a:ln>
          </p:spPr>
          <p:txBody>
            <a:bodyPr/>
            <a:lstStyle/>
            <a:p>
              <a:endParaRPr lang="it-IT"/>
            </a:p>
          </p:txBody>
        </p:sp>
      </p:grpSp>
      <p:sp>
        <p:nvSpPr>
          <p:cNvPr id="93201" name="WordArt 27"/>
          <p:cNvSpPr>
            <a:spLocks noChangeArrowheads="1" noChangeShapeType="1"/>
          </p:cNvSpPr>
          <p:nvPr/>
        </p:nvSpPr>
        <p:spPr bwMode="auto">
          <a:xfrm>
            <a:off x="4762500" y="2628900"/>
            <a:ext cx="1228725" cy="657225"/>
          </a:xfrm>
          <a:prstGeom prst="rect">
            <a:avLst/>
          </a:prstGeom>
        </p:spPr>
        <p:txBody>
          <a:bodyPr wrap="none" fromWordArt="1">
            <a:prstTxWarp prst="textCascadeDown">
              <a:avLst>
                <a:gd name="adj" fmla="val 44444"/>
              </a:avLst>
            </a:prstTxWarp>
          </a:bodyPr>
          <a:lstStyle/>
          <a:p>
            <a:pPr algn="ctr"/>
            <a:r>
              <a:rPr lang="it-IT" sz="2400" i="1" kern="10">
                <a:ln w="9525">
                  <a:solidFill>
                    <a:srgbClr val="000000"/>
                  </a:solidFill>
                  <a:round/>
                  <a:headEnd/>
                  <a:tailEnd/>
                </a:ln>
                <a:solidFill>
                  <a:srgbClr val="000000"/>
                </a:solidFill>
                <a:latin typeface="Arial Black"/>
              </a:rPr>
              <a:t>UEEEE</a:t>
            </a:r>
          </a:p>
        </p:txBody>
      </p:sp>
      <p:sp>
        <p:nvSpPr>
          <p:cNvPr id="93202" name="AutoShape 28"/>
          <p:cNvSpPr>
            <a:spLocks/>
          </p:cNvSpPr>
          <p:nvPr/>
        </p:nvSpPr>
        <p:spPr bwMode="auto">
          <a:xfrm rot="-5400000">
            <a:off x="5892800" y="3143250"/>
            <a:ext cx="381000" cy="5448300"/>
          </a:xfrm>
          <a:prstGeom prst="leftBrace">
            <a:avLst>
              <a:gd name="adj1" fmla="val 126118"/>
              <a:gd name="adj2" fmla="val 50000"/>
            </a:avLst>
          </a:prstGeom>
          <a:noFill/>
          <a:ln w="9525">
            <a:solidFill>
              <a:schemeClr val="tx1"/>
            </a:solidFill>
            <a:round/>
            <a:headEnd/>
            <a:tailEnd/>
          </a:ln>
        </p:spPr>
        <p:txBody>
          <a:bodyPr wrap="none" anchor="ctr"/>
          <a:lstStyle/>
          <a:p>
            <a:pPr algn="ctr"/>
            <a:endParaRPr lang="it-IT" altLang="it-IT" sz="3200">
              <a:latin typeface="Tahoma" pitchFamily="34" charset="0"/>
            </a:endParaRPr>
          </a:p>
        </p:txBody>
      </p:sp>
      <p:pic>
        <p:nvPicPr>
          <p:cNvPr id="93203" name="Picture 30"/>
          <p:cNvPicPr>
            <a:picLocks noChangeAspect="1" noChangeArrowheads="1"/>
          </p:cNvPicPr>
          <p:nvPr/>
        </p:nvPicPr>
        <p:blipFill>
          <a:blip r:embed="rId4"/>
          <a:srcRect/>
          <a:stretch>
            <a:fillRect/>
          </a:stretch>
        </p:blipFill>
        <p:spPr bwMode="auto">
          <a:xfrm>
            <a:off x="6750050" y="2154238"/>
            <a:ext cx="2286000" cy="3352800"/>
          </a:xfrm>
          <a:prstGeom prst="rect">
            <a:avLst/>
          </a:prstGeom>
          <a:noFill/>
          <a:ln w="9525">
            <a:noFill/>
            <a:miter lim="800000"/>
            <a:headEnd/>
            <a:tailEnd/>
          </a:ln>
        </p:spPr>
      </p:pic>
      <p:sp>
        <p:nvSpPr>
          <p:cNvPr id="93204" name="Text Box 31"/>
          <p:cNvSpPr txBox="1">
            <a:spLocks noChangeArrowheads="1"/>
          </p:cNvSpPr>
          <p:nvPr/>
        </p:nvSpPr>
        <p:spPr bwMode="auto">
          <a:xfrm>
            <a:off x="6445250" y="4930775"/>
            <a:ext cx="2590800" cy="822325"/>
          </a:xfrm>
          <a:prstGeom prst="rect">
            <a:avLst/>
          </a:prstGeom>
          <a:solidFill>
            <a:schemeClr val="bg1"/>
          </a:solidFill>
          <a:ln w="9525">
            <a:noFill/>
            <a:miter lim="800000"/>
            <a:headEnd/>
            <a:tailEnd/>
          </a:ln>
        </p:spPr>
        <p:txBody>
          <a:bodyPr>
            <a:spAutoFit/>
          </a:bodyPr>
          <a:lstStyle/>
          <a:p>
            <a:pPr algn="ctr" eaLnBrk="0" hangingPunct="0"/>
            <a:r>
              <a:rPr lang="it-IT" altLang="it-IT" sz="2400">
                <a:latin typeface="Tahoma" pitchFamily="34" charset="0"/>
              </a:rPr>
              <a:t>Il “linguaggio del corpo”</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ChangeArrowheads="1"/>
          </p:cNvSpPr>
          <p:nvPr/>
        </p:nvSpPr>
        <p:spPr bwMode="auto">
          <a:xfrm>
            <a:off x="0" y="103188"/>
            <a:ext cx="9144000" cy="6450012"/>
          </a:xfrm>
          <a:prstGeom prst="rect">
            <a:avLst/>
          </a:prstGeom>
          <a:noFill/>
          <a:ln w="9525">
            <a:noFill/>
            <a:miter lim="800000"/>
            <a:headEnd/>
            <a:tailEnd/>
          </a:ln>
        </p:spPr>
        <p:txBody>
          <a:bodyPr anchor="ctr">
            <a:spAutoFit/>
          </a:bodyPr>
          <a:lstStyle/>
          <a:p>
            <a:pPr indent="449263"/>
            <a:r>
              <a:rPr lang="it-IT" altLang="it-IT" sz="3200" i="1">
                <a:latin typeface="Calibri" pitchFamily="34" charset="0"/>
                <a:cs typeface="Times New Roman" pitchFamily="18" charset="0"/>
              </a:rPr>
              <a:t>1.COMUNICAZIONE VERBALE </a:t>
            </a:r>
          </a:p>
          <a:p>
            <a:pPr indent="449263"/>
            <a:r>
              <a:rPr lang="it-IT" altLang="it-IT" sz="3200">
                <a:latin typeface="Calibri" pitchFamily="34" charset="0"/>
                <a:cs typeface="Times New Roman" pitchFamily="18" charset="0"/>
              </a:rPr>
              <a:t>(CV: linguaggio della parola/contenuto)</a:t>
            </a:r>
            <a:endParaRPr lang="it-IT" altLang="it-IT" sz="3200">
              <a:latin typeface="Calibri" pitchFamily="34" charset="0"/>
            </a:endParaRPr>
          </a:p>
          <a:p>
            <a:pPr indent="449263" eaLnBrk="0" hangingPunct="0">
              <a:buFontTx/>
              <a:buChar char="•"/>
            </a:pPr>
            <a:endParaRPr lang="it-IT" altLang="it-IT" sz="2400">
              <a:latin typeface="Calibri" pitchFamily="34" charset="0"/>
              <a:ea typeface="Calibri" pitchFamily="34" charset="0"/>
              <a:cs typeface="Times New Roman" pitchFamily="18" charset="0"/>
            </a:endParaRPr>
          </a:p>
          <a:p>
            <a:pPr indent="449263" eaLnBrk="0" hangingPunct="0"/>
            <a:r>
              <a:rPr lang="it-IT" altLang="it-IT" sz="2800">
                <a:solidFill>
                  <a:srgbClr val="0000FF"/>
                </a:solidFill>
                <a:latin typeface="Calibri" pitchFamily="34" charset="0"/>
                <a:ea typeface="Calibri" pitchFamily="34" charset="0"/>
                <a:cs typeface="Times New Roman" pitchFamily="18" charset="0"/>
              </a:rPr>
              <a:t>	- Orale</a:t>
            </a:r>
            <a:endParaRPr lang="it-IT" altLang="it-IT" sz="2800">
              <a:solidFill>
                <a:srgbClr val="0000FF"/>
              </a:solidFill>
              <a:latin typeface="Calibri" pitchFamily="34" charset="0"/>
            </a:endParaRPr>
          </a:p>
          <a:p>
            <a:pPr indent="449263" eaLnBrk="0" hangingPunct="0"/>
            <a:r>
              <a:rPr lang="it-IT" altLang="it-IT" sz="2800">
                <a:solidFill>
                  <a:srgbClr val="0000FF"/>
                </a:solidFill>
                <a:latin typeface="Calibri" pitchFamily="34" charset="0"/>
              </a:rPr>
              <a:t>	</a:t>
            </a:r>
            <a:r>
              <a:rPr lang="it-IT" altLang="it-IT" sz="2800">
                <a:solidFill>
                  <a:schemeClr val="accent2"/>
                </a:solidFill>
                <a:latin typeface="Calibri" pitchFamily="34" charset="0"/>
              </a:rPr>
              <a:t>- Scritta </a:t>
            </a:r>
          </a:p>
          <a:p>
            <a:pPr indent="449263" eaLnBrk="0" hangingPunct="0"/>
            <a:endParaRPr lang="it-IT" altLang="it-IT" sz="2000">
              <a:solidFill>
                <a:schemeClr val="accent2"/>
              </a:solidFill>
              <a:latin typeface="Calibri" pitchFamily="34" charset="0"/>
            </a:endParaRPr>
          </a:p>
          <a:p>
            <a:pPr indent="449263"/>
            <a:r>
              <a:rPr lang="it-IT" altLang="it-IT" sz="2800" u="sng">
                <a:latin typeface="Calibri" pitchFamily="34" charset="0"/>
                <a:cs typeface="Times New Roman" pitchFamily="18" charset="0"/>
              </a:rPr>
              <a:t>COMUNICAZIONE LINEARE E COMUNICAZIONE CIRCOLARE </a:t>
            </a:r>
            <a:r>
              <a:rPr lang="it-IT" altLang="it-IT" sz="2800">
                <a:latin typeface="Calibri" pitchFamily="34" charset="0"/>
                <a:cs typeface="Times New Roman" pitchFamily="18" charset="0"/>
              </a:rPr>
              <a:t>	- SHANNON: APPROCCIO MATEMATICO-LINEARE </a:t>
            </a:r>
          </a:p>
          <a:p>
            <a:pPr indent="449263"/>
            <a:r>
              <a:rPr lang="it-IT" altLang="it-IT" sz="2800">
                <a:latin typeface="Calibri" pitchFamily="34" charset="0"/>
                <a:cs typeface="Times New Roman" pitchFamily="18" charset="0"/>
              </a:rPr>
              <a:t>	</a:t>
            </a:r>
            <a:r>
              <a:rPr lang="it-IT" altLang="it-IT" sz="2800" i="1">
                <a:latin typeface="Calibri" pitchFamily="34" charset="0"/>
                <a:cs typeface="Times New Roman" pitchFamily="18" charset="0"/>
              </a:rPr>
              <a:t>(a senso unico, senza possibilità di feed back) </a:t>
            </a:r>
          </a:p>
          <a:p>
            <a:pPr indent="449263"/>
            <a:r>
              <a:rPr lang="it-IT" altLang="it-IT" sz="2800">
                <a:latin typeface="Calibri" pitchFamily="34" charset="0"/>
                <a:cs typeface="Times New Roman" pitchFamily="18" charset="0"/>
              </a:rPr>
              <a:t>	Fonte – codificatore – messaggio – canale – 	decodificatore  	– ricevente</a:t>
            </a:r>
            <a:endParaRPr lang="it-IT" altLang="it-IT" sz="2800">
              <a:latin typeface="Calibri" pitchFamily="34" charset="0"/>
            </a:endParaRPr>
          </a:p>
          <a:p>
            <a:pPr indent="449263" eaLnBrk="0" hangingPunct="0"/>
            <a:r>
              <a:rPr lang="it-IT" altLang="it-IT" sz="2800">
                <a:solidFill>
                  <a:srgbClr val="00CC00"/>
                </a:solidFill>
                <a:latin typeface="Calibri" pitchFamily="34" charset="0"/>
                <a:cs typeface="Times New Roman" pitchFamily="18" charset="0"/>
              </a:rPr>
              <a:t>	- </a:t>
            </a:r>
            <a:r>
              <a:rPr lang="it-IT" altLang="it-IT" sz="2800" u="sng">
                <a:solidFill>
                  <a:srgbClr val="00CC00"/>
                </a:solidFill>
                <a:latin typeface="Calibri" pitchFamily="34" charset="0"/>
                <a:cs typeface="Times New Roman" pitchFamily="18" charset="0"/>
              </a:rPr>
              <a:t>COMUNICAZIONE CIRCOLARE: </a:t>
            </a:r>
          </a:p>
          <a:p>
            <a:pPr indent="449263" eaLnBrk="0" hangingPunct="0"/>
            <a:r>
              <a:rPr lang="it-IT" altLang="it-IT" sz="2800">
                <a:latin typeface="Calibri" pitchFamily="34" charset="0"/>
                <a:cs typeface="Times New Roman" pitchFamily="18" charset="0"/>
              </a:rPr>
              <a:t>	avviene simultaneamente </a:t>
            </a:r>
          </a:p>
          <a:p>
            <a:pPr indent="449263" eaLnBrk="0" hangingPunct="0"/>
            <a:r>
              <a:rPr lang="it-IT" altLang="it-IT" sz="2800">
                <a:latin typeface="Calibri" pitchFamily="34" charset="0"/>
                <a:cs typeface="Times New Roman" pitchFamily="18" charset="0"/>
              </a:rPr>
              <a:t>	</a:t>
            </a:r>
            <a:r>
              <a:rPr lang="it-IT" altLang="it-IT" sz="2800" i="1">
                <a:latin typeface="Calibri" pitchFamily="34" charset="0"/>
                <a:cs typeface="Times New Roman" pitchFamily="18" charset="0"/>
              </a:rPr>
              <a:t>(emittente e ricevente operano uno scambio di ruoli)</a:t>
            </a:r>
            <a:r>
              <a:rPr lang="it-IT" altLang="it-IT" sz="2800" i="1">
                <a:latin typeface="Calibri" pitchFamily="34" charset="0"/>
              </a:rPr>
              <a:t> </a:t>
            </a:r>
          </a:p>
          <a:p>
            <a:pPr indent="449263" eaLnBrk="0" hangingPunct="0"/>
            <a:endParaRPr lang="it-IT" altLang="it-IT" sz="1100"/>
          </a:p>
          <a:p>
            <a:pPr indent="449263" eaLnBrk="0" hangingPunct="0"/>
            <a:endParaRPr lang="it-IT" altLang="it-IT"/>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Immagine 1" descr="NUOVO%20SCHEMA%20ELEM"/>
          <p:cNvPicPr>
            <a:picLocks noChangeAspect="1" noChangeArrowheads="1"/>
          </p:cNvPicPr>
          <p:nvPr/>
        </p:nvPicPr>
        <p:blipFill>
          <a:blip r:embed="rId2"/>
          <a:srcRect/>
          <a:stretch>
            <a:fillRect/>
          </a:stretch>
        </p:blipFill>
        <p:spPr bwMode="auto">
          <a:xfrm>
            <a:off x="481013" y="546100"/>
            <a:ext cx="8123237" cy="53308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olo 1"/>
          <p:cNvSpPr>
            <a:spLocks noGrp="1"/>
          </p:cNvSpPr>
          <p:nvPr>
            <p:ph type="title" idx="4294967295"/>
          </p:nvPr>
        </p:nvSpPr>
        <p:spPr>
          <a:xfrm>
            <a:off x="468313" y="188913"/>
            <a:ext cx="8229600" cy="6264275"/>
          </a:xfrm>
        </p:spPr>
        <p:txBody>
          <a:bodyPr/>
          <a:lstStyle/>
          <a:p>
            <a:r>
              <a:rPr lang="it-IT" altLang="it-IT" sz="3200" b="1" i="1" smtClean="0">
                <a:solidFill>
                  <a:srgbClr val="FF0000"/>
                </a:solidFill>
              </a:rPr>
              <a:t>2.COMUNICAZIONE </a:t>
            </a:r>
            <a:br>
              <a:rPr lang="it-IT" altLang="it-IT" sz="3200" b="1" i="1" smtClean="0">
                <a:solidFill>
                  <a:srgbClr val="FF0000"/>
                </a:solidFill>
              </a:rPr>
            </a:br>
            <a:r>
              <a:rPr lang="it-IT" altLang="it-IT" sz="3200" b="1" i="1" smtClean="0">
                <a:solidFill>
                  <a:srgbClr val="FF0000"/>
                </a:solidFill>
              </a:rPr>
              <a:t>NON-VERBALE </a:t>
            </a:r>
            <a:r>
              <a:rPr lang="it-IT" altLang="it-IT" sz="2500" b="1" smtClean="0">
                <a:solidFill>
                  <a:srgbClr val="FF0000"/>
                </a:solidFill>
              </a:rPr>
              <a:t/>
            </a:r>
            <a:br>
              <a:rPr lang="it-IT" altLang="it-IT" sz="2500" b="1" smtClean="0">
                <a:solidFill>
                  <a:srgbClr val="FF0000"/>
                </a:solidFill>
              </a:rPr>
            </a:br>
            <a:r>
              <a:rPr lang="it-IT" altLang="it-IT" sz="2500" b="1" smtClean="0">
                <a:solidFill>
                  <a:srgbClr val="FF0000"/>
                </a:solidFill>
              </a:rPr>
              <a:t>(CNV: linguaggio della relazione)</a:t>
            </a:r>
            <a:r>
              <a:rPr lang="it-IT" altLang="it-IT" sz="2500" smtClean="0"/>
              <a:t/>
            </a:r>
            <a:br>
              <a:rPr lang="it-IT" altLang="it-IT" sz="2500" smtClean="0"/>
            </a:br>
            <a:r>
              <a:rPr lang="it-IT" altLang="it-IT" sz="1700" smtClean="0"/>
              <a:t/>
            </a:r>
            <a:br>
              <a:rPr lang="it-IT" altLang="it-IT" sz="1700" smtClean="0"/>
            </a:br>
            <a:r>
              <a:rPr lang="it-IT" altLang="it-IT" sz="2500" smtClean="0"/>
              <a:t>Sguardo</a:t>
            </a:r>
            <a:br>
              <a:rPr lang="it-IT" altLang="it-IT" sz="2500" smtClean="0"/>
            </a:br>
            <a:r>
              <a:rPr lang="it-IT" altLang="it-IT" sz="2500" smtClean="0"/>
              <a:t>Espressione del volto</a:t>
            </a:r>
            <a:br>
              <a:rPr lang="it-IT" altLang="it-IT" sz="2500" smtClean="0"/>
            </a:br>
            <a:r>
              <a:rPr lang="it-IT" altLang="it-IT" sz="2500" smtClean="0"/>
              <a:t>Gestualità</a:t>
            </a:r>
            <a:br>
              <a:rPr lang="it-IT" altLang="it-IT" sz="2500" smtClean="0"/>
            </a:br>
            <a:r>
              <a:rPr lang="it-IT" altLang="it-IT" sz="2500" smtClean="0"/>
              <a:t>Postura</a:t>
            </a:r>
            <a:br>
              <a:rPr lang="it-IT" altLang="it-IT" sz="2500" smtClean="0"/>
            </a:br>
            <a:r>
              <a:rPr lang="it-IT" altLang="it-IT" sz="2500" smtClean="0"/>
              <a:t>Contatto corporeo</a:t>
            </a:r>
            <a:br>
              <a:rPr lang="it-IT" altLang="it-IT" sz="2500" smtClean="0"/>
            </a:br>
            <a:r>
              <a:rPr lang="it-IT" altLang="it-IT" sz="2500" smtClean="0"/>
              <a:t>Prossemica (gestione psicologica dello spazio) </a:t>
            </a:r>
            <a:br>
              <a:rPr lang="it-IT" altLang="it-IT" sz="2500" smtClean="0"/>
            </a:br>
            <a:r>
              <a:rPr lang="it-IT" altLang="it-IT" sz="2500" smtClean="0"/>
              <a:t>Abbigliamento, oggetti, ambiente, …</a:t>
            </a:r>
            <a:br>
              <a:rPr lang="it-IT" altLang="it-IT" sz="2500" smtClean="0"/>
            </a:br>
            <a:r>
              <a:rPr lang="it-IT" altLang="it-IT" sz="1700" smtClean="0"/>
              <a:t/>
            </a:r>
            <a:br>
              <a:rPr lang="it-IT" altLang="it-IT" sz="1700" smtClean="0"/>
            </a:br>
            <a:r>
              <a:rPr lang="it-IT" altLang="it-IT" sz="2500" smtClean="0"/>
              <a:t> 	“</a:t>
            </a:r>
            <a:r>
              <a:rPr lang="it-IT" altLang="it-IT" sz="2500" i="1" smtClean="0"/>
              <a:t>Non mi fido delle parole perché nascondono 	molto e rivelano poco di ciò che è realmente 	importante e significativo “ </a:t>
            </a:r>
            <a:r>
              <a:rPr lang="it-IT" altLang="it-IT" sz="2500" i="1" smtClean="0">
                <a:solidFill>
                  <a:srgbClr val="FF0000"/>
                </a:solidFill>
              </a:rPr>
              <a:t>(Freud )</a:t>
            </a:r>
            <a:r>
              <a:rPr lang="it-IT" altLang="it-IT" sz="2500" smtClean="0">
                <a:solidFill>
                  <a:srgbClr val="FF0000"/>
                </a:solidFill>
              </a:rPr>
              <a:t> </a:t>
            </a:r>
            <a:br>
              <a:rPr lang="it-IT" altLang="it-IT" sz="2500" smtClean="0">
                <a:solidFill>
                  <a:srgbClr val="FF0000"/>
                </a:solidFill>
              </a:rPr>
            </a:br>
            <a:endParaRPr lang="it-IT" altLang="it-IT" sz="2500" smtClean="0">
              <a:solidFill>
                <a:srgbClr val="FF0000"/>
              </a:solidFill>
            </a:endParaRPr>
          </a:p>
        </p:txBody>
      </p:sp>
      <p:grpSp>
        <p:nvGrpSpPr>
          <p:cNvPr id="96258" name="Group 3"/>
          <p:cNvGrpSpPr>
            <a:grpSpLocks/>
          </p:cNvGrpSpPr>
          <p:nvPr/>
        </p:nvGrpSpPr>
        <p:grpSpPr bwMode="auto">
          <a:xfrm>
            <a:off x="5440363" y="476250"/>
            <a:ext cx="3309937" cy="3308350"/>
            <a:chOff x="1536" y="1357"/>
            <a:chExt cx="2723" cy="2723"/>
          </a:xfrm>
        </p:grpSpPr>
        <p:sp>
          <p:nvSpPr>
            <p:cNvPr id="46084" name="Oval 4"/>
            <p:cNvSpPr>
              <a:spLocks noChangeAspect="1" noChangeArrowheads="1"/>
            </p:cNvSpPr>
            <p:nvPr/>
          </p:nvSpPr>
          <p:spPr bwMode="auto">
            <a:xfrm>
              <a:off x="1536" y="1357"/>
              <a:ext cx="2723" cy="2723"/>
            </a:xfrm>
            <a:prstGeom prst="ellipse">
              <a:avLst/>
            </a:prstGeom>
            <a:solidFill>
              <a:srgbClr val="FF6600"/>
            </a:solidFill>
            <a:ln w="12700">
              <a:solidFill>
                <a:schemeClr val="tx1"/>
              </a:solidFill>
              <a:round/>
              <a:headEnd/>
              <a:tailEnd/>
            </a:ln>
            <a:effectLst>
              <a:outerShdw dist="35921" dir="2700000" algn="ctr" rotWithShape="0">
                <a:schemeClr val="bg2"/>
              </a:outerShdw>
            </a:effec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620713" indent="-22860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858838"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1430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13716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1828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286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2743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2004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fontAlgn="auto">
                <a:spcBef>
                  <a:spcPct val="0"/>
                </a:spcBef>
                <a:spcAft>
                  <a:spcPts val="0"/>
                </a:spcAft>
                <a:buClrTx/>
                <a:buSzTx/>
                <a:buFontTx/>
                <a:buNone/>
                <a:defRPr/>
              </a:pPr>
              <a:endParaRPr lang="it-IT" altLang="it-IT" sz="1800">
                <a:solidFill>
                  <a:srgbClr val="000099"/>
                </a:solidFill>
                <a:latin typeface="Arial" charset="0"/>
                <a:cs typeface="+mn-cs"/>
              </a:endParaRPr>
            </a:p>
          </p:txBody>
        </p:sp>
        <p:sp>
          <p:nvSpPr>
            <p:cNvPr id="46085" name="Oval 5"/>
            <p:cNvSpPr>
              <a:spLocks noChangeAspect="1" noChangeArrowheads="1"/>
            </p:cNvSpPr>
            <p:nvPr/>
          </p:nvSpPr>
          <p:spPr bwMode="auto">
            <a:xfrm>
              <a:off x="1763" y="1584"/>
              <a:ext cx="2269" cy="2268"/>
            </a:xfrm>
            <a:prstGeom prst="ellipse">
              <a:avLst/>
            </a:prstGeom>
            <a:solidFill>
              <a:srgbClr val="FF9933"/>
            </a:solidFill>
            <a:ln w="12700">
              <a:solidFill>
                <a:schemeClr val="tx1"/>
              </a:solidFill>
              <a:round/>
              <a:headEnd/>
              <a:tailEnd/>
            </a:ln>
            <a:effectLst>
              <a:outerShdw dist="35921" dir="2700000" algn="ctr" rotWithShape="0">
                <a:schemeClr val="bg2"/>
              </a:outerShdw>
            </a:effec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620713" indent="-22860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858838"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1430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13716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1828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286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2743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2004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fontAlgn="auto">
                <a:spcBef>
                  <a:spcPct val="0"/>
                </a:spcBef>
                <a:spcAft>
                  <a:spcPts val="0"/>
                </a:spcAft>
                <a:buClrTx/>
                <a:buSzTx/>
                <a:buFontTx/>
                <a:buNone/>
                <a:defRPr/>
              </a:pPr>
              <a:endParaRPr lang="it-IT" altLang="it-IT" sz="1800">
                <a:solidFill>
                  <a:srgbClr val="000099"/>
                </a:solidFill>
                <a:latin typeface="Arial" charset="0"/>
                <a:cs typeface="+mn-cs"/>
              </a:endParaRPr>
            </a:p>
          </p:txBody>
        </p:sp>
        <p:sp>
          <p:nvSpPr>
            <p:cNvPr id="46086" name="Oval 6"/>
            <p:cNvSpPr>
              <a:spLocks noChangeAspect="1" noChangeArrowheads="1"/>
            </p:cNvSpPr>
            <p:nvPr/>
          </p:nvSpPr>
          <p:spPr bwMode="auto">
            <a:xfrm>
              <a:off x="1990" y="1810"/>
              <a:ext cx="1815" cy="1818"/>
            </a:xfrm>
            <a:prstGeom prst="ellipse">
              <a:avLst/>
            </a:prstGeom>
            <a:solidFill>
              <a:srgbClr val="FFCC66"/>
            </a:solidFill>
            <a:ln w="12700">
              <a:solidFill>
                <a:schemeClr val="tx1"/>
              </a:solidFill>
              <a:round/>
              <a:headEnd/>
              <a:tailEnd/>
            </a:ln>
            <a:effectLst>
              <a:outerShdw dist="35921" dir="2700000" algn="ctr" rotWithShape="0">
                <a:schemeClr val="bg2"/>
              </a:outerShdw>
            </a:effec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620713" indent="-22860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858838"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1430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13716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1828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286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2743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2004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fontAlgn="auto">
                <a:spcBef>
                  <a:spcPct val="0"/>
                </a:spcBef>
                <a:spcAft>
                  <a:spcPts val="0"/>
                </a:spcAft>
                <a:buClrTx/>
                <a:buSzTx/>
                <a:buFontTx/>
                <a:buNone/>
                <a:defRPr/>
              </a:pPr>
              <a:endParaRPr lang="it-IT" altLang="it-IT" sz="1800">
                <a:solidFill>
                  <a:srgbClr val="000099"/>
                </a:solidFill>
                <a:latin typeface="Arial" charset="0"/>
                <a:cs typeface="+mn-cs"/>
              </a:endParaRPr>
            </a:p>
          </p:txBody>
        </p:sp>
        <p:sp>
          <p:nvSpPr>
            <p:cNvPr id="46087" name="Oval 7"/>
            <p:cNvSpPr>
              <a:spLocks noChangeArrowheads="1"/>
            </p:cNvSpPr>
            <p:nvPr/>
          </p:nvSpPr>
          <p:spPr bwMode="auto">
            <a:xfrm>
              <a:off x="2216" y="2038"/>
              <a:ext cx="1362" cy="1363"/>
            </a:xfrm>
            <a:prstGeom prst="ellipse">
              <a:avLst/>
            </a:prstGeom>
            <a:solidFill>
              <a:srgbClr val="FFFFCC"/>
            </a:solidFill>
            <a:ln w="12700">
              <a:solidFill>
                <a:schemeClr val="tx1"/>
              </a:solidFill>
              <a:round/>
              <a:headEnd/>
              <a:tailEnd/>
            </a:ln>
            <a:effectLst>
              <a:outerShdw dist="35921" dir="2700000" algn="ctr" rotWithShape="0">
                <a:schemeClr val="bg2"/>
              </a:outerShdw>
            </a:effectLst>
          </p:spPr>
          <p:txBody>
            <a:bodyPr wrap="none" anchor="ct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620713" indent="-22860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858838"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1430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13716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1828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286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2743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2004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fontAlgn="auto">
                <a:spcBef>
                  <a:spcPct val="0"/>
                </a:spcBef>
                <a:spcAft>
                  <a:spcPts val="0"/>
                </a:spcAft>
                <a:buClrTx/>
                <a:buSzTx/>
                <a:buFontTx/>
                <a:buNone/>
                <a:defRPr/>
              </a:pPr>
              <a:endParaRPr lang="it-IT" altLang="it-IT" sz="1800">
                <a:solidFill>
                  <a:srgbClr val="000099"/>
                </a:solidFill>
                <a:latin typeface="Arial" charset="0"/>
                <a:cs typeface="+mn-cs"/>
              </a:endParaRPr>
            </a:p>
          </p:txBody>
        </p:sp>
        <p:sp>
          <p:nvSpPr>
            <p:cNvPr id="96263" name="WordArt 8"/>
            <p:cNvSpPr>
              <a:spLocks noChangeArrowheads="1" noChangeShapeType="1" noTextEdit="1"/>
            </p:cNvSpPr>
            <p:nvPr/>
          </p:nvSpPr>
          <p:spPr bwMode="auto">
            <a:xfrm>
              <a:off x="2512" y="2448"/>
              <a:ext cx="771" cy="136"/>
            </a:xfrm>
            <a:prstGeom prst="rect">
              <a:avLst/>
            </a:prstGeom>
          </p:spPr>
          <p:txBody>
            <a:bodyPr spcFirstLastPara="1" wrap="none" fromWordArt="1">
              <a:prstTxWarp prst="textArchUp">
                <a:avLst>
                  <a:gd name="adj" fmla="val 10671196"/>
                </a:avLst>
              </a:prstTxWarp>
            </a:bodyPr>
            <a:lstStyle/>
            <a:p>
              <a:pPr algn="ctr"/>
              <a:r>
                <a:rPr lang="it-IT" sz="2000" kern="10">
                  <a:ln w="9525">
                    <a:solidFill>
                      <a:srgbClr val="000000"/>
                    </a:solidFill>
                    <a:round/>
                    <a:headEnd/>
                    <a:tailEnd/>
                  </a:ln>
                  <a:solidFill>
                    <a:srgbClr val="000000"/>
                  </a:solidFill>
                  <a:latin typeface="Arial Black"/>
                </a:rPr>
                <a:t>ZONA INTIMA</a:t>
              </a:r>
            </a:p>
          </p:txBody>
        </p:sp>
        <p:sp>
          <p:nvSpPr>
            <p:cNvPr id="96264" name="WordArt 9"/>
            <p:cNvSpPr>
              <a:spLocks noChangeArrowheads="1" noChangeShapeType="1" noTextEdit="1"/>
            </p:cNvSpPr>
            <p:nvPr/>
          </p:nvSpPr>
          <p:spPr bwMode="auto">
            <a:xfrm>
              <a:off x="2423" y="1968"/>
              <a:ext cx="950" cy="193"/>
            </a:xfrm>
            <a:prstGeom prst="rect">
              <a:avLst/>
            </a:prstGeom>
          </p:spPr>
          <p:txBody>
            <a:bodyPr spcFirstLastPara="1" wrap="none" fromWordArt="1">
              <a:prstTxWarp prst="textArchUp">
                <a:avLst>
                  <a:gd name="adj" fmla="val 10692596"/>
                </a:avLst>
              </a:prstTxWarp>
            </a:bodyPr>
            <a:lstStyle/>
            <a:p>
              <a:pPr algn="ctr"/>
              <a:r>
                <a:rPr lang="it-IT" sz="2000" kern="10">
                  <a:ln w="9525">
                    <a:solidFill>
                      <a:srgbClr val="000000"/>
                    </a:solidFill>
                    <a:round/>
                    <a:headEnd/>
                    <a:tailEnd/>
                  </a:ln>
                  <a:solidFill>
                    <a:srgbClr val="000000"/>
                  </a:solidFill>
                  <a:latin typeface="Arial Black"/>
                </a:rPr>
                <a:t>ZONA PERSONALE</a:t>
              </a:r>
            </a:p>
          </p:txBody>
        </p:sp>
        <p:sp>
          <p:nvSpPr>
            <p:cNvPr id="96265" name="WordArt 10"/>
            <p:cNvSpPr>
              <a:spLocks noChangeArrowheads="1" noChangeShapeType="1" noTextEdit="1"/>
            </p:cNvSpPr>
            <p:nvPr/>
          </p:nvSpPr>
          <p:spPr bwMode="auto">
            <a:xfrm>
              <a:off x="2445" y="1728"/>
              <a:ext cx="905" cy="145"/>
            </a:xfrm>
            <a:prstGeom prst="rect">
              <a:avLst/>
            </a:prstGeom>
          </p:spPr>
          <p:txBody>
            <a:bodyPr spcFirstLastPara="1" wrap="none" fromWordArt="1">
              <a:prstTxWarp prst="textArchUp">
                <a:avLst>
                  <a:gd name="adj" fmla="val 10729852"/>
                </a:avLst>
              </a:prstTxWarp>
            </a:bodyPr>
            <a:lstStyle/>
            <a:p>
              <a:pPr algn="ctr"/>
              <a:r>
                <a:rPr lang="it-IT" sz="2000" kern="10">
                  <a:ln w="9525">
                    <a:solidFill>
                      <a:srgbClr val="000000"/>
                    </a:solidFill>
                    <a:round/>
                    <a:headEnd/>
                    <a:tailEnd/>
                  </a:ln>
                  <a:solidFill>
                    <a:srgbClr val="000000"/>
                  </a:solidFill>
                  <a:latin typeface="Arial Black"/>
                </a:rPr>
                <a:t>ZONA SOCIALE</a:t>
              </a:r>
            </a:p>
          </p:txBody>
        </p:sp>
        <p:sp>
          <p:nvSpPr>
            <p:cNvPr id="96266" name="WordArt 11"/>
            <p:cNvSpPr>
              <a:spLocks noChangeArrowheads="1" noChangeShapeType="1" noTextEdit="1"/>
            </p:cNvSpPr>
            <p:nvPr/>
          </p:nvSpPr>
          <p:spPr bwMode="auto">
            <a:xfrm>
              <a:off x="2445" y="1501"/>
              <a:ext cx="905" cy="145"/>
            </a:xfrm>
            <a:prstGeom prst="rect">
              <a:avLst/>
            </a:prstGeom>
          </p:spPr>
          <p:txBody>
            <a:bodyPr spcFirstLastPara="1" wrap="none" fromWordArt="1">
              <a:prstTxWarp prst="textArchUp">
                <a:avLst>
                  <a:gd name="adj" fmla="val 10802868"/>
                </a:avLst>
              </a:prstTxWarp>
            </a:bodyPr>
            <a:lstStyle/>
            <a:p>
              <a:pPr algn="ctr"/>
              <a:r>
                <a:rPr lang="it-IT" sz="2000" kern="10">
                  <a:ln w="9525">
                    <a:solidFill>
                      <a:srgbClr val="000000"/>
                    </a:solidFill>
                    <a:round/>
                    <a:headEnd/>
                    <a:tailEnd/>
                  </a:ln>
                  <a:solidFill>
                    <a:srgbClr val="000000"/>
                  </a:solidFill>
                  <a:latin typeface="Arial Black"/>
                </a:rPr>
                <a:t>ZONA PUBBLICA</a:t>
              </a:r>
            </a:p>
          </p:txBody>
        </p:sp>
      </p:gr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olo 1"/>
          <p:cNvSpPr>
            <a:spLocks noGrp="1"/>
          </p:cNvSpPr>
          <p:nvPr>
            <p:ph type="title" idx="4294967295"/>
          </p:nvPr>
        </p:nvSpPr>
        <p:spPr>
          <a:xfrm>
            <a:off x="457200" y="274638"/>
            <a:ext cx="8229600" cy="6107112"/>
          </a:xfrm>
        </p:spPr>
        <p:txBody>
          <a:bodyPr/>
          <a:lstStyle/>
          <a:p>
            <a:r>
              <a:rPr lang="it-IT" altLang="it-IT" sz="3200" b="1" i="1" smtClean="0">
                <a:solidFill>
                  <a:srgbClr val="6600CC"/>
                </a:solidFill>
              </a:rPr>
              <a:t>3.COMUNICAZIONE </a:t>
            </a:r>
            <a:br>
              <a:rPr lang="it-IT" altLang="it-IT" sz="3200" b="1" i="1" smtClean="0">
                <a:solidFill>
                  <a:srgbClr val="6600CC"/>
                </a:solidFill>
              </a:rPr>
            </a:br>
            <a:r>
              <a:rPr lang="it-IT" altLang="it-IT" sz="3200" b="1" i="1" smtClean="0">
                <a:solidFill>
                  <a:srgbClr val="6600CC"/>
                </a:solidFill>
              </a:rPr>
              <a:t>PARA-VERBALE (CPV)</a:t>
            </a:r>
            <a:r>
              <a:rPr lang="it-IT" altLang="it-IT" sz="2500" smtClean="0">
                <a:solidFill>
                  <a:srgbClr val="6600CC"/>
                </a:solidFill>
              </a:rPr>
              <a:t/>
            </a:r>
            <a:br>
              <a:rPr lang="it-IT" altLang="it-IT" sz="2500" smtClean="0">
                <a:solidFill>
                  <a:srgbClr val="6600CC"/>
                </a:solidFill>
              </a:rPr>
            </a:br>
            <a:r>
              <a:rPr lang="it-IT" altLang="it-IT" sz="2500" smtClean="0"/>
              <a:t>				</a:t>
            </a:r>
            <a:br>
              <a:rPr lang="it-IT" altLang="it-IT" sz="2500" smtClean="0"/>
            </a:br>
            <a:r>
              <a:rPr lang="it-IT" altLang="it-IT" sz="2500" smtClean="0"/>
              <a:t>					Tono della voce</a:t>
            </a:r>
            <a:br>
              <a:rPr lang="it-IT" altLang="it-IT" sz="2500" smtClean="0"/>
            </a:br>
            <a:r>
              <a:rPr lang="it-IT" altLang="it-IT" sz="2500" smtClean="0"/>
              <a:t>					Ritmo</a:t>
            </a:r>
            <a:br>
              <a:rPr lang="it-IT" altLang="it-IT" sz="2500" smtClean="0"/>
            </a:br>
            <a:r>
              <a:rPr lang="it-IT" altLang="it-IT" sz="2500" smtClean="0"/>
              <a:t>					Sospiri</a:t>
            </a:r>
            <a:br>
              <a:rPr lang="it-IT" altLang="it-IT" sz="2500" smtClean="0"/>
            </a:br>
            <a:r>
              <a:rPr lang="it-IT" altLang="it-IT" sz="2500" smtClean="0"/>
              <a:t>					Silenzi</a:t>
            </a:r>
            <a:br>
              <a:rPr lang="it-IT" altLang="it-IT" sz="2500" smtClean="0"/>
            </a:br>
            <a:r>
              <a:rPr lang="it-IT" altLang="it-IT" sz="2500" smtClean="0"/>
              <a:t>					Pause…</a:t>
            </a:r>
            <a:br>
              <a:rPr lang="it-IT" altLang="it-IT" sz="2500" smtClean="0"/>
            </a:br>
            <a:r>
              <a:rPr lang="it-IT" altLang="it-IT" sz="2500" smtClean="0"/>
              <a:t> </a:t>
            </a:r>
            <a:br>
              <a:rPr lang="it-IT" altLang="it-IT" sz="2500" smtClean="0"/>
            </a:br>
            <a:r>
              <a:rPr lang="it-IT" altLang="it-IT" sz="2500" smtClean="0"/>
              <a:t> </a:t>
            </a:r>
            <a:br>
              <a:rPr lang="it-IT" altLang="it-IT" sz="2500" smtClean="0"/>
            </a:br>
            <a:r>
              <a:rPr lang="it-IT" altLang="it-IT" sz="2500" smtClean="0"/>
              <a:t>“</a:t>
            </a:r>
            <a:r>
              <a:rPr lang="it-IT" altLang="it-IT" sz="2500" i="1" smtClean="0"/>
              <a:t>Con il tono giusto si può dire tutto, </a:t>
            </a:r>
            <a:br>
              <a:rPr lang="it-IT" altLang="it-IT" sz="2500" i="1" smtClean="0"/>
            </a:br>
            <a:r>
              <a:rPr lang="it-IT" altLang="it-IT" sz="2500" i="1" smtClean="0"/>
              <a:t>con quello  sbagliato non si può dire nulla </a:t>
            </a:r>
            <a:r>
              <a:rPr lang="it-IT" altLang="it-IT" sz="2500" smtClean="0"/>
              <a:t>“</a:t>
            </a:r>
            <a:br>
              <a:rPr lang="it-IT" altLang="it-IT" sz="2500" smtClean="0"/>
            </a:br>
            <a:r>
              <a:rPr lang="it-IT" altLang="it-IT" sz="1800" smtClean="0"/>
              <a:t> </a:t>
            </a:r>
            <a:r>
              <a:rPr lang="it-IT" altLang="it-IT" sz="1800" i="1" smtClean="0"/>
              <a:t>(George Bernard Shaw - scrittore e drammaturgo irlandese )</a:t>
            </a:r>
          </a:p>
        </p:txBody>
      </p:sp>
      <p:pic>
        <p:nvPicPr>
          <p:cNvPr id="97282" name="Immagine 3" descr="http://t1.gstatic.com/images?q=tbn:ANd9GcTpsnHNfRsxEZEVAwxzkkzVg08wtMA5juSjrZVLAvQ-I9l6oeULvg"/>
          <p:cNvPicPr>
            <a:picLocks noChangeAspect="1" noChangeArrowheads="1"/>
          </p:cNvPicPr>
          <p:nvPr/>
        </p:nvPicPr>
        <p:blipFill>
          <a:blip r:embed="rId2"/>
          <a:srcRect/>
          <a:stretch>
            <a:fillRect/>
          </a:stretch>
        </p:blipFill>
        <p:spPr bwMode="auto">
          <a:xfrm>
            <a:off x="468313" y="2205038"/>
            <a:ext cx="4175125" cy="20891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idx="1"/>
          </p:nvPr>
        </p:nvSpPr>
        <p:spPr>
          <a:xfrm>
            <a:off x="1643063" y="188913"/>
            <a:ext cx="7043737" cy="6669087"/>
          </a:xfrm>
        </p:spPr>
        <p:txBody>
          <a:bodyPr/>
          <a:lstStyle/>
          <a:p>
            <a:pPr marL="692150" indent="-609600" algn="ctr">
              <a:buFont typeface="Wingdings 2" pitchFamily="18" charset="2"/>
              <a:buNone/>
            </a:pPr>
            <a:endParaRPr lang="it-IT" altLang="it-IT" i="1" smtClean="0">
              <a:solidFill>
                <a:srgbClr val="0070C0"/>
              </a:solidFill>
              <a:latin typeface="Bookman Old Style" pitchFamily="18" charset="0"/>
            </a:endParaRPr>
          </a:p>
          <a:p>
            <a:pPr marL="692150" indent="-609600" algn="ctr">
              <a:buFont typeface="Wingdings 2" pitchFamily="18" charset="2"/>
              <a:buNone/>
            </a:pPr>
            <a:endParaRPr lang="it-IT" altLang="it-IT" i="1" smtClean="0">
              <a:solidFill>
                <a:srgbClr val="0070C0"/>
              </a:solidFill>
              <a:latin typeface="Bookman Old Style" pitchFamily="18" charset="0"/>
            </a:endParaRPr>
          </a:p>
          <a:p>
            <a:pPr marL="692150" indent="-609600" algn="ctr">
              <a:buFont typeface="Wingdings 2" pitchFamily="18" charset="2"/>
              <a:buNone/>
            </a:pPr>
            <a:r>
              <a:rPr lang="it-IT" altLang="it-IT" b="1" i="1" smtClean="0">
                <a:solidFill>
                  <a:srgbClr val="0000CC"/>
                </a:solidFill>
                <a:latin typeface="Garamond" pitchFamily="18" charset="0"/>
              </a:rPr>
              <a:t>Lo studio della </a:t>
            </a:r>
            <a:r>
              <a:rPr lang="it-IT" altLang="it-IT" b="1" i="1" u="sng" smtClean="0">
                <a:solidFill>
                  <a:srgbClr val="0000CC"/>
                </a:solidFill>
                <a:latin typeface="Garamond" pitchFamily="18" charset="0"/>
              </a:rPr>
              <a:t>psicologia</a:t>
            </a:r>
            <a:r>
              <a:rPr lang="it-IT" altLang="it-IT" b="1" i="1" smtClean="0">
                <a:solidFill>
                  <a:srgbClr val="0000CC"/>
                </a:solidFill>
                <a:latin typeface="Garamond" pitchFamily="18" charset="0"/>
              </a:rPr>
              <a:t> </a:t>
            </a:r>
          </a:p>
          <a:p>
            <a:pPr marL="692150" indent="-609600" algn="ctr">
              <a:buFont typeface="Wingdings 2" pitchFamily="18" charset="2"/>
              <a:buNone/>
            </a:pPr>
            <a:r>
              <a:rPr lang="it-IT" altLang="it-IT" b="1" i="1" smtClean="0">
                <a:solidFill>
                  <a:srgbClr val="0000CC"/>
                </a:solidFill>
                <a:latin typeface="Garamond" pitchFamily="18" charset="0"/>
              </a:rPr>
              <a:t>serve a capire </a:t>
            </a:r>
          </a:p>
          <a:p>
            <a:pPr marL="692150" indent="-609600" algn="ctr">
              <a:buFont typeface="Wingdings 2" pitchFamily="18" charset="2"/>
              <a:buNone/>
            </a:pPr>
            <a:r>
              <a:rPr lang="it-IT" altLang="it-IT" b="1" i="1" smtClean="0">
                <a:solidFill>
                  <a:srgbClr val="0000CC"/>
                </a:solidFill>
                <a:latin typeface="Garamond" pitchFamily="18" charset="0"/>
              </a:rPr>
              <a:t>la persona che hai davanti, </a:t>
            </a:r>
          </a:p>
          <a:p>
            <a:pPr marL="692150" indent="-609600" algn="ctr">
              <a:buFont typeface="Wingdings 2" pitchFamily="18" charset="2"/>
              <a:buNone/>
            </a:pPr>
            <a:r>
              <a:rPr lang="it-IT" altLang="it-IT" b="1" i="1" smtClean="0">
                <a:solidFill>
                  <a:srgbClr val="0000CC"/>
                </a:solidFill>
                <a:latin typeface="Garamond" pitchFamily="18" charset="0"/>
              </a:rPr>
              <a:t>i suoi comportamenti, </a:t>
            </a:r>
          </a:p>
          <a:p>
            <a:pPr marL="692150" indent="-609600" algn="ctr">
              <a:buFont typeface="Wingdings 2" pitchFamily="18" charset="2"/>
              <a:buNone/>
            </a:pPr>
            <a:r>
              <a:rPr lang="it-IT" altLang="it-IT" b="1" i="1" smtClean="0">
                <a:solidFill>
                  <a:srgbClr val="0000CC"/>
                </a:solidFill>
                <a:latin typeface="Garamond" pitchFamily="18" charset="0"/>
              </a:rPr>
              <a:t>i suoi processi cognitivi </a:t>
            </a:r>
          </a:p>
          <a:p>
            <a:pPr marL="692150" indent="-609600" algn="ctr">
              <a:buFont typeface="Wingdings 2" pitchFamily="18" charset="2"/>
              <a:buNone/>
            </a:pPr>
            <a:r>
              <a:rPr lang="it-IT" altLang="it-IT" b="1" i="1" smtClean="0">
                <a:solidFill>
                  <a:srgbClr val="0000CC"/>
                </a:solidFill>
                <a:latin typeface="Garamond" pitchFamily="18" charset="0"/>
              </a:rPr>
              <a:t>ed i suoi stati d’animo </a:t>
            </a:r>
          </a:p>
          <a:p>
            <a:pPr marL="692150" indent="-609600" algn="ctr">
              <a:buFont typeface="Wingdings 2" pitchFamily="18" charset="2"/>
              <a:buNone/>
            </a:pPr>
            <a:r>
              <a:rPr lang="it-IT" altLang="it-IT" b="1" i="1" smtClean="0">
                <a:solidFill>
                  <a:srgbClr val="0000CC"/>
                </a:solidFill>
                <a:latin typeface="Garamond" pitchFamily="18" charset="0"/>
              </a:rPr>
              <a:t>e ad acquisire la capacità di </a:t>
            </a:r>
          </a:p>
          <a:p>
            <a:pPr marL="692150" indent="-609600" algn="ctr">
              <a:buFont typeface="Wingdings 2" pitchFamily="18" charset="2"/>
              <a:buNone/>
            </a:pPr>
            <a:r>
              <a:rPr lang="it-IT" altLang="it-IT" b="1" i="1" smtClean="0">
                <a:solidFill>
                  <a:srgbClr val="0000CC"/>
                </a:solidFill>
                <a:latin typeface="Garamond" pitchFamily="18" charset="0"/>
              </a:rPr>
              <a:t>mettersi in relazione con lei.</a:t>
            </a:r>
          </a:p>
          <a:p>
            <a:pPr marL="692150" indent="-609600" algn="ctr">
              <a:buFont typeface="Wingdings 2" pitchFamily="18" charset="2"/>
              <a:buNone/>
            </a:pPr>
            <a:r>
              <a:rPr lang="it-IT" altLang="it-IT" b="1" i="1" smtClean="0">
                <a:solidFill>
                  <a:srgbClr val="0000CC"/>
                </a:solidFill>
                <a:latin typeface="Garamond" pitchFamily="18" charset="0"/>
              </a:rPr>
              <a:t>Ci aiuta, inoltre, a capire  meglio noi stessi!</a:t>
            </a:r>
          </a:p>
        </p:txBody>
      </p:sp>
      <p:pic>
        <p:nvPicPr>
          <p:cNvPr id="16386" name="Picture 11" descr="psicologia-1%252Clklkk"/>
          <p:cNvPicPr>
            <a:picLocks noChangeAspect="1" noChangeArrowheads="1"/>
          </p:cNvPicPr>
          <p:nvPr/>
        </p:nvPicPr>
        <p:blipFill>
          <a:blip r:embed="rId2"/>
          <a:srcRect/>
          <a:stretch>
            <a:fillRect/>
          </a:stretch>
        </p:blipFill>
        <p:spPr bwMode="auto">
          <a:xfrm>
            <a:off x="347663" y="1184275"/>
            <a:ext cx="2139950" cy="29511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ChangeArrowheads="1"/>
          </p:cNvSpPr>
          <p:nvPr/>
        </p:nvSpPr>
        <p:spPr bwMode="auto">
          <a:xfrm>
            <a:off x="250825" y="92075"/>
            <a:ext cx="8424863" cy="5826125"/>
          </a:xfrm>
          <a:prstGeom prst="rect">
            <a:avLst/>
          </a:prstGeom>
          <a:noFill/>
          <a:ln w="9525">
            <a:noFill/>
            <a:miter lim="800000"/>
            <a:headEnd/>
            <a:tailEnd/>
          </a:ln>
        </p:spPr>
        <p:txBody>
          <a:bodyPr anchor="ctr">
            <a:spAutoFit/>
          </a:bodyPr>
          <a:lstStyle/>
          <a:p>
            <a:pPr>
              <a:tabLst>
                <a:tab pos="3511550" algn="l"/>
              </a:tabLst>
            </a:pPr>
            <a:endParaRPr lang="it-IT" altLang="it-IT" sz="1200">
              <a:cs typeface="Times New Roman" pitchFamily="18" charset="0"/>
            </a:endParaRPr>
          </a:p>
          <a:p>
            <a:pPr>
              <a:tabLst>
                <a:tab pos="3511550" algn="l"/>
              </a:tabLst>
            </a:pPr>
            <a:r>
              <a:rPr lang="it-IT" altLang="it-IT" sz="2800">
                <a:latin typeface="Calibri" pitchFamily="34" charset="0"/>
                <a:cs typeface="Times New Roman" pitchFamily="18" charset="0"/>
              </a:rPr>
              <a:t>GLI ASSIOMI DELLA COMUNICAZIONE </a:t>
            </a:r>
            <a:endParaRPr lang="it-IT" altLang="it-IT" sz="2800">
              <a:latin typeface="Calibri" pitchFamily="34" charset="0"/>
            </a:endParaRPr>
          </a:p>
          <a:p>
            <a:pPr eaLnBrk="0" hangingPunct="0">
              <a:tabLst>
                <a:tab pos="3511550" algn="l"/>
              </a:tabLst>
            </a:pPr>
            <a:endParaRPr lang="it-IT" altLang="it-IT" sz="2000">
              <a:latin typeface="Calibri" pitchFamily="34" charset="0"/>
              <a:cs typeface="Times New Roman" pitchFamily="18" charset="0"/>
            </a:endParaRPr>
          </a:p>
          <a:p>
            <a:pPr eaLnBrk="0" hangingPunct="0">
              <a:tabLst>
                <a:tab pos="3511550" algn="l"/>
              </a:tabLst>
            </a:pPr>
            <a:r>
              <a:rPr lang="it-IT" altLang="it-IT" sz="2800">
                <a:latin typeface="Calibri" pitchFamily="34" charset="0"/>
                <a:cs typeface="Times New Roman" pitchFamily="18" charset="0"/>
              </a:rPr>
              <a:t>(Cfr. Watzlawick, Beavin, Jackson, Pragmatica della comunicazione umana, Astrolabio Editore, Roma, 1997)</a:t>
            </a:r>
            <a:endParaRPr lang="it-IT" altLang="it-IT" sz="2800">
              <a:latin typeface="Calibri" pitchFamily="34" charset="0"/>
            </a:endParaRPr>
          </a:p>
          <a:p>
            <a:pPr eaLnBrk="0" hangingPunct="0">
              <a:tabLst>
                <a:tab pos="3511550" algn="l"/>
              </a:tabLst>
            </a:pPr>
            <a:endParaRPr lang="it-IT" altLang="it-IT" sz="3600">
              <a:latin typeface="Calibri" pitchFamily="34" charset="0"/>
              <a:ea typeface="Times New Roman" pitchFamily="18" charset="0"/>
              <a:cs typeface="Tahoma" pitchFamily="34" charset="0"/>
            </a:endParaRPr>
          </a:p>
          <a:p>
            <a:pPr eaLnBrk="0" hangingPunct="0">
              <a:tabLst>
                <a:tab pos="3511550" algn="l"/>
              </a:tabLst>
            </a:pPr>
            <a:r>
              <a:rPr lang="it-IT" altLang="it-IT" sz="2800" b="1">
                <a:solidFill>
                  <a:srgbClr val="00CC00"/>
                </a:solidFill>
                <a:latin typeface="Calibri" pitchFamily="34" charset="0"/>
                <a:ea typeface="Times New Roman" pitchFamily="18" charset="0"/>
                <a:cs typeface="Tahoma" pitchFamily="34" charset="0"/>
              </a:rPr>
              <a:t>1)</a:t>
            </a:r>
            <a:r>
              <a:rPr lang="it-IT" altLang="it-IT" sz="2800" b="1" i="1">
                <a:solidFill>
                  <a:srgbClr val="00CC00"/>
                </a:solidFill>
                <a:latin typeface="Calibri" pitchFamily="34" charset="0"/>
                <a:ea typeface="Times New Roman" pitchFamily="18" charset="0"/>
                <a:cs typeface="Tahoma" pitchFamily="34" charset="0"/>
              </a:rPr>
              <a:t>E’ impossibile non comunicare.</a:t>
            </a:r>
            <a:r>
              <a:rPr lang="it-IT" altLang="it-IT" sz="2800" b="1">
                <a:latin typeface="Calibri" pitchFamily="34" charset="0"/>
                <a:ea typeface="Times New Roman" pitchFamily="18" charset="0"/>
                <a:cs typeface="Tahoma" pitchFamily="34" charset="0"/>
              </a:rPr>
              <a:t> </a:t>
            </a:r>
            <a:endParaRPr lang="it-IT" altLang="it-IT" sz="2800" b="1">
              <a:latin typeface="Calibri" pitchFamily="34" charset="0"/>
            </a:endParaRPr>
          </a:p>
          <a:p>
            <a:pPr eaLnBrk="0" hangingPunct="0">
              <a:tabLst>
                <a:tab pos="3511550" algn="l"/>
              </a:tabLst>
            </a:pPr>
            <a:endParaRPr lang="it-IT" altLang="it-IT" sz="2800">
              <a:latin typeface="Calibri" pitchFamily="34" charset="0"/>
              <a:cs typeface="Times New Roman" pitchFamily="18" charset="0"/>
            </a:endParaRPr>
          </a:p>
          <a:p>
            <a:pPr eaLnBrk="0" hangingPunct="0">
              <a:tabLst>
                <a:tab pos="3511550" algn="l"/>
              </a:tabLst>
            </a:pPr>
            <a:r>
              <a:rPr lang="it-IT" altLang="it-IT" sz="2800">
                <a:latin typeface="Calibri" pitchFamily="34" charset="0"/>
                <a:cs typeface="Times New Roman" pitchFamily="18" charset="0"/>
              </a:rPr>
              <a:t>2)</a:t>
            </a:r>
            <a:r>
              <a:rPr lang="it-IT" altLang="it-IT" sz="2800" i="1">
                <a:latin typeface="Calibri" pitchFamily="34" charset="0"/>
                <a:cs typeface="Times New Roman" pitchFamily="18" charset="0"/>
              </a:rPr>
              <a:t>Ogni comunicazione ha un aspetto di contenuto ed uno di relazione di modo che il secondo classifica il primo ed è quindi metacomunicazione. </a:t>
            </a:r>
            <a:endParaRPr lang="it-IT" altLang="it-IT" sz="2800">
              <a:latin typeface="Calibri" pitchFamily="34" charset="0"/>
            </a:endParaRPr>
          </a:p>
          <a:p>
            <a:pPr eaLnBrk="0" hangingPunct="0">
              <a:tabLst>
                <a:tab pos="3511550" algn="l"/>
              </a:tabLst>
            </a:pPr>
            <a:endParaRPr lang="it-IT" altLang="it-IT" sz="2800">
              <a:latin typeface="Calibri" pitchFamily="34" charset="0"/>
              <a:cs typeface="Times New Roman" pitchFamily="18" charset="0"/>
            </a:endParaRPr>
          </a:p>
          <a:p>
            <a:pPr eaLnBrk="0" hangingPunct="0">
              <a:tabLst>
                <a:tab pos="3511550" algn="l"/>
              </a:tabLst>
            </a:pPr>
            <a:r>
              <a:rPr lang="it-IT" altLang="it-IT" sz="2800">
                <a:latin typeface="Calibri" pitchFamily="34" charset="0"/>
                <a:cs typeface="Times New Roman" pitchFamily="18" charset="0"/>
              </a:rPr>
              <a:t>3)</a:t>
            </a:r>
            <a:r>
              <a:rPr lang="it-IT" altLang="it-IT" sz="2800" i="1">
                <a:latin typeface="Calibri" pitchFamily="34" charset="0"/>
                <a:cs typeface="Times New Roman" pitchFamily="18" charset="0"/>
              </a:rPr>
              <a:t>La natura di una relazione dipende dalla punteggiatura delle sequenze di comunicazione tra i comunicanti.</a:t>
            </a:r>
            <a:r>
              <a:rPr lang="it-IT" altLang="it-IT" sz="2800">
                <a:latin typeface="Calibri" pitchFamily="34" charset="0"/>
                <a:cs typeface="Times New Roman" pitchFamily="18" charset="0"/>
              </a:rPr>
              <a:t> </a:t>
            </a:r>
            <a:endParaRPr lang="it-IT" altLang="it-IT" sz="2800">
              <a:latin typeface="Calibri" pitchFamily="34" charset="0"/>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ttangolo 1"/>
          <p:cNvSpPr>
            <a:spLocks noChangeArrowheads="1"/>
          </p:cNvSpPr>
          <p:nvPr/>
        </p:nvSpPr>
        <p:spPr bwMode="auto">
          <a:xfrm>
            <a:off x="468313" y="692150"/>
            <a:ext cx="8135937" cy="5368925"/>
          </a:xfrm>
          <a:prstGeom prst="rect">
            <a:avLst/>
          </a:prstGeom>
          <a:noFill/>
          <a:ln w="9525">
            <a:noFill/>
            <a:miter lim="800000"/>
            <a:headEnd/>
            <a:tailEnd/>
          </a:ln>
        </p:spPr>
        <p:txBody>
          <a:bodyPr>
            <a:spAutoFit/>
          </a:bodyPr>
          <a:lstStyle/>
          <a:p>
            <a:pPr eaLnBrk="0" hangingPunct="0">
              <a:tabLst>
                <a:tab pos="3511550" algn="l"/>
              </a:tabLst>
            </a:pPr>
            <a:r>
              <a:rPr lang="it-IT" altLang="it-IT" sz="2800">
                <a:solidFill>
                  <a:srgbClr val="FF0000"/>
                </a:solidFill>
                <a:latin typeface="Calibri" pitchFamily="34" charset="0"/>
                <a:ea typeface="Times New Roman" pitchFamily="18" charset="0"/>
                <a:cs typeface="Tahoma" pitchFamily="34" charset="0"/>
              </a:rPr>
              <a:t>4)</a:t>
            </a:r>
            <a:r>
              <a:rPr lang="it-IT" altLang="it-IT" sz="2800" i="1">
                <a:solidFill>
                  <a:srgbClr val="FF0000"/>
                </a:solidFill>
                <a:latin typeface="Calibri" pitchFamily="34" charset="0"/>
                <a:ea typeface="Times New Roman" pitchFamily="18" charset="0"/>
                <a:cs typeface="Tahoma" pitchFamily="34" charset="0"/>
              </a:rPr>
              <a:t>Gli esseri umani comunicano con il modulo numerico – digitale e con quello analogico. </a:t>
            </a:r>
          </a:p>
          <a:p>
            <a:pPr eaLnBrk="0" hangingPunct="0">
              <a:tabLst>
                <a:tab pos="3511550" algn="l"/>
              </a:tabLst>
            </a:pPr>
            <a:r>
              <a:rPr lang="it-IT" altLang="it-IT" sz="2800">
                <a:latin typeface="Calibri" pitchFamily="34" charset="0"/>
                <a:ea typeface="Times New Roman" pitchFamily="18" charset="0"/>
                <a:cs typeface="Tahoma" pitchFamily="34" charset="0"/>
              </a:rPr>
              <a:t>Il linguaggio numerico serve a scambiare informazioni sugli oggetti, quello analogico opera nel settore della relazione. </a:t>
            </a:r>
          </a:p>
          <a:p>
            <a:pPr eaLnBrk="0" hangingPunct="0">
              <a:tabLst>
                <a:tab pos="3511550" algn="l"/>
              </a:tabLst>
            </a:pPr>
            <a:endParaRPr lang="it-IT" altLang="it-IT" sz="2800">
              <a:latin typeface="Calibri" pitchFamily="34" charset="0"/>
              <a:ea typeface="Times New Roman" pitchFamily="18" charset="0"/>
              <a:cs typeface="Tahoma" pitchFamily="34" charset="0"/>
            </a:endParaRPr>
          </a:p>
          <a:p>
            <a:pPr eaLnBrk="0" hangingPunct="0">
              <a:tabLst>
                <a:tab pos="3511550" algn="l"/>
              </a:tabLst>
            </a:pPr>
            <a:r>
              <a:rPr lang="it-IT" altLang="it-IT" sz="2800">
                <a:latin typeface="Calibri" pitchFamily="34" charset="0"/>
                <a:ea typeface="Times New Roman" pitchFamily="18" charset="0"/>
                <a:cs typeface="Tahoma" pitchFamily="34" charset="0"/>
              </a:rPr>
              <a:t>5)</a:t>
            </a:r>
            <a:r>
              <a:rPr lang="it-IT" altLang="it-IT" sz="2800" i="1">
                <a:latin typeface="Calibri" pitchFamily="34" charset="0"/>
                <a:ea typeface="Times New Roman" pitchFamily="18" charset="0"/>
                <a:cs typeface="Tahoma" pitchFamily="34" charset="0"/>
              </a:rPr>
              <a:t>Tutti gli scambi comunicazionali sono </a:t>
            </a:r>
          </a:p>
          <a:p>
            <a:pPr eaLnBrk="0" hangingPunct="0">
              <a:tabLst>
                <a:tab pos="3511550" algn="l"/>
              </a:tabLst>
            </a:pPr>
            <a:r>
              <a:rPr lang="it-IT" altLang="it-IT" sz="2800" i="1">
                <a:latin typeface="Calibri" pitchFamily="34" charset="0"/>
                <a:ea typeface="Times New Roman" pitchFamily="18" charset="0"/>
                <a:cs typeface="Tahoma" pitchFamily="34" charset="0"/>
              </a:rPr>
              <a:t>simmetrici </a:t>
            </a:r>
            <a:r>
              <a:rPr lang="it-IT" altLang="it-IT" sz="2800" i="1">
                <a:solidFill>
                  <a:srgbClr val="FF0000"/>
                </a:solidFill>
                <a:latin typeface="Calibri" pitchFamily="34" charset="0"/>
                <a:ea typeface="Times New Roman" pitchFamily="18" charset="0"/>
                <a:cs typeface="Tahoma" pitchFamily="34" charset="0"/>
              </a:rPr>
              <a:t>o </a:t>
            </a:r>
            <a:r>
              <a:rPr lang="it-IT" altLang="it-IT" sz="2800" i="1">
                <a:latin typeface="Calibri" pitchFamily="34" charset="0"/>
                <a:ea typeface="Times New Roman" pitchFamily="18" charset="0"/>
                <a:cs typeface="Tahoma" pitchFamily="34" charset="0"/>
              </a:rPr>
              <a:t>complementari a seconda </a:t>
            </a:r>
          </a:p>
          <a:p>
            <a:pPr eaLnBrk="0" hangingPunct="0">
              <a:tabLst>
                <a:tab pos="3511550" algn="l"/>
              </a:tabLst>
            </a:pPr>
            <a:r>
              <a:rPr lang="it-IT" altLang="it-IT" sz="2800" i="1">
                <a:latin typeface="Calibri" pitchFamily="34" charset="0"/>
                <a:ea typeface="Times New Roman" pitchFamily="18" charset="0"/>
                <a:cs typeface="Tahoma" pitchFamily="34" charset="0"/>
              </a:rPr>
              <a:t>che siano basati sull’uguaglianza o sulla differenza.</a:t>
            </a:r>
            <a:r>
              <a:rPr lang="it-IT" altLang="it-IT" sz="2800">
                <a:latin typeface="Calibri" pitchFamily="34" charset="0"/>
                <a:ea typeface="Times New Roman" pitchFamily="18" charset="0"/>
                <a:cs typeface="Tahoma" pitchFamily="34" charset="0"/>
              </a:rPr>
              <a:t> </a:t>
            </a:r>
          </a:p>
          <a:p>
            <a:pPr eaLnBrk="0" hangingPunct="0">
              <a:tabLst>
                <a:tab pos="3511550" algn="l"/>
              </a:tabLst>
            </a:pPr>
            <a:endParaRPr lang="it-IT" altLang="it-IT" sz="2800">
              <a:latin typeface="Calibri" pitchFamily="34" charset="0"/>
              <a:ea typeface="Times New Roman" pitchFamily="18" charset="0"/>
              <a:cs typeface="Tahoma" pitchFamily="34" charset="0"/>
            </a:endParaRPr>
          </a:p>
          <a:p>
            <a:pPr eaLnBrk="0" hangingPunct="0">
              <a:tabLst>
                <a:tab pos="3511550" algn="l"/>
              </a:tabLst>
            </a:pPr>
            <a:endParaRPr lang="it-IT" altLang="it-IT" sz="2800">
              <a:latin typeface="Calibri" pitchFamily="34" charset="0"/>
              <a:ea typeface="Times New Roman" pitchFamily="18" charset="0"/>
            </a:endParaRPr>
          </a:p>
          <a:p>
            <a:pPr eaLnBrk="0" hangingPunct="0">
              <a:tabLst>
                <a:tab pos="3511550" algn="l"/>
              </a:tabLst>
            </a:pPr>
            <a:r>
              <a:rPr lang="it-IT" altLang="it-IT" sz="2000" i="1">
                <a:latin typeface="Calibri" pitchFamily="34" charset="0"/>
                <a:ea typeface="Times New Roman" pitchFamily="18" charset="0"/>
              </a:rPr>
              <a:t>			Paul Watzlawick </a:t>
            </a:r>
          </a:p>
          <a:p>
            <a:pPr eaLnBrk="0" hangingPunct="0">
              <a:tabLst>
                <a:tab pos="3511550" algn="l"/>
              </a:tabLst>
            </a:pPr>
            <a:endParaRPr lang="it-IT" altLang="it-IT">
              <a:latin typeface="Calibri" pitchFamily="34" charset="0"/>
              <a:ea typeface="Times New Roman" pitchFamily="18" charset="0"/>
            </a:endParaRPr>
          </a:p>
        </p:txBody>
      </p:sp>
      <p:pic>
        <p:nvPicPr>
          <p:cNvPr id="99330" name="Immagine 4" descr="http://t1.gstatic.com/images?q=tbn:ANd9GcR7AqSVgn7KtEOZ7PearTXDuP6c7PC31u_2X1kdCeaaGhM2gahQtw"/>
          <p:cNvPicPr>
            <a:picLocks noChangeAspect="1" noChangeArrowheads="1"/>
          </p:cNvPicPr>
          <p:nvPr/>
        </p:nvPicPr>
        <p:blipFill>
          <a:blip r:embed="rId2"/>
          <a:srcRect/>
          <a:stretch>
            <a:fillRect/>
          </a:stretch>
        </p:blipFill>
        <p:spPr bwMode="auto">
          <a:xfrm>
            <a:off x="6948488" y="4724400"/>
            <a:ext cx="1512887" cy="18684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olo 1"/>
          <p:cNvSpPr>
            <a:spLocks noGrp="1"/>
          </p:cNvSpPr>
          <p:nvPr>
            <p:ph type="title" idx="4294967295"/>
          </p:nvPr>
        </p:nvSpPr>
        <p:spPr>
          <a:xfrm>
            <a:off x="457200" y="274638"/>
            <a:ext cx="8229600" cy="5026025"/>
          </a:xfrm>
        </p:spPr>
        <p:txBody>
          <a:bodyPr/>
          <a:lstStyle/>
          <a:p>
            <a:r>
              <a:rPr lang="it-IT" altLang="it-IT" sz="2500" smtClean="0"/>
              <a:t/>
            </a:r>
            <a:br>
              <a:rPr lang="it-IT" altLang="it-IT" sz="2500" smtClean="0"/>
            </a:br>
            <a:r>
              <a:rPr lang="it-IT" altLang="it-IT" sz="2500" b="1" u="sng" smtClean="0"/>
              <a:t>LA META-COMUNICAZIONE</a:t>
            </a:r>
            <a:r>
              <a:rPr lang="it-IT" altLang="it-IT" sz="2500" smtClean="0"/>
              <a:t/>
            </a:r>
            <a:br>
              <a:rPr lang="it-IT" altLang="it-IT" sz="2500" smtClean="0"/>
            </a:br>
            <a:r>
              <a:rPr lang="it-IT" altLang="it-IT" sz="2500" smtClean="0"/>
              <a:t/>
            </a:r>
            <a:br>
              <a:rPr lang="it-IT" altLang="it-IT" sz="2500" smtClean="0"/>
            </a:br>
            <a:r>
              <a:rPr lang="it-IT" altLang="it-IT" sz="2500" i="1" smtClean="0"/>
              <a:t>Cfr. II assioma della Pragmatica: </a:t>
            </a:r>
            <a:r>
              <a:rPr lang="it-IT" altLang="it-IT" sz="2500" smtClean="0"/>
              <a:t/>
            </a:r>
            <a:br>
              <a:rPr lang="it-IT" altLang="it-IT" sz="2500" smtClean="0"/>
            </a:br>
            <a:r>
              <a:rPr lang="it-IT" altLang="it-IT" sz="2500" smtClean="0"/>
              <a:t/>
            </a:r>
            <a:br>
              <a:rPr lang="it-IT" altLang="it-IT" sz="2500" smtClean="0"/>
            </a:br>
            <a:r>
              <a:rPr lang="it-IT" altLang="it-IT" sz="2500" smtClean="0"/>
              <a:t>“Quando non usiamo più la comunicazione per comunicare </a:t>
            </a:r>
            <a:br>
              <a:rPr lang="it-IT" altLang="it-IT" sz="2500" smtClean="0"/>
            </a:br>
            <a:r>
              <a:rPr lang="it-IT" altLang="it-IT" sz="2500" smtClean="0"/>
              <a:t>ma per comunicare </a:t>
            </a:r>
            <a:r>
              <a:rPr lang="it-IT" altLang="it-IT" sz="2500" u="sng" smtClean="0"/>
              <a:t>sulla</a:t>
            </a:r>
            <a:r>
              <a:rPr lang="it-IT" altLang="it-IT" sz="2500" smtClean="0"/>
              <a:t> comunicazione, </a:t>
            </a:r>
            <a:br>
              <a:rPr lang="it-IT" altLang="it-IT" sz="2500" smtClean="0"/>
            </a:br>
            <a:r>
              <a:rPr lang="it-IT" altLang="it-IT" sz="2500" smtClean="0"/>
              <a:t>gli schemi concettuali che adoperiamo non fan parte della comunicazione ma vertono su di essa”</a:t>
            </a:r>
            <a:br>
              <a:rPr lang="it-IT" altLang="it-IT" sz="2500" smtClean="0"/>
            </a:br>
            <a:r>
              <a:rPr lang="it-IT" altLang="it-IT" sz="2500" smtClean="0"/>
              <a:t/>
            </a:r>
            <a:br>
              <a:rPr lang="it-IT" altLang="it-IT" sz="2500" smtClean="0"/>
            </a:br>
            <a:r>
              <a:rPr lang="it-IT" altLang="it-IT" sz="1800" smtClean="0"/>
              <a:t>(P. Watzlawick, J. H. Beavin e D. D. Jackson, Pragmatica della comunicazione umana, Astrolabio - Ubaldini, Roma, 1971, p. 33)</a:t>
            </a:r>
            <a:r>
              <a:rPr lang="it-IT" altLang="it-IT" sz="2500" smtClean="0"/>
              <a:t/>
            </a:r>
            <a:br>
              <a:rPr lang="it-IT" altLang="it-IT" sz="2500" smtClean="0"/>
            </a:br>
            <a:r>
              <a:rPr lang="it-IT" altLang="it-IT" sz="2500" smtClean="0"/>
              <a:t> </a:t>
            </a:r>
            <a:br>
              <a:rPr lang="it-IT" altLang="it-IT" sz="2500" smtClean="0"/>
            </a:br>
            <a:endParaRPr lang="it-IT" altLang="it-IT" sz="2500" smtClean="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ttangolo 2"/>
          <p:cNvSpPr>
            <a:spLocks noChangeArrowheads="1"/>
          </p:cNvSpPr>
          <p:nvPr/>
        </p:nvSpPr>
        <p:spPr bwMode="auto">
          <a:xfrm>
            <a:off x="323850" y="549275"/>
            <a:ext cx="8569325" cy="7294563"/>
          </a:xfrm>
          <a:prstGeom prst="rect">
            <a:avLst/>
          </a:prstGeom>
          <a:noFill/>
          <a:ln w="9525">
            <a:noFill/>
            <a:miter lim="800000"/>
            <a:headEnd/>
            <a:tailEnd/>
          </a:ln>
        </p:spPr>
        <p:txBody>
          <a:bodyPr>
            <a:spAutoFit/>
          </a:bodyPr>
          <a:lstStyle/>
          <a:p>
            <a:r>
              <a:rPr lang="it-IT" altLang="it-IT" sz="3600">
                <a:solidFill>
                  <a:schemeClr val="accent2"/>
                </a:solidFill>
                <a:latin typeface="Calibri" pitchFamily="34" charset="0"/>
              </a:rPr>
              <a:t>“ Non esistono parole pure e semplici. </a:t>
            </a:r>
          </a:p>
          <a:p>
            <a:r>
              <a:rPr lang="it-IT" altLang="it-IT" sz="3600">
                <a:solidFill>
                  <a:schemeClr val="accent2"/>
                </a:solidFill>
                <a:latin typeface="Calibri" pitchFamily="34" charset="0"/>
              </a:rPr>
              <a:t>Vi sono soltanto parole </a:t>
            </a:r>
          </a:p>
          <a:p>
            <a:r>
              <a:rPr lang="it-IT" altLang="it-IT" sz="3600">
                <a:solidFill>
                  <a:schemeClr val="accent2"/>
                </a:solidFill>
                <a:latin typeface="Calibri" pitchFamily="34" charset="0"/>
              </a:rPr>
              <a:t>con gesti o tono di voce”</a:t>
            </a:r>
          </a:p>
          <a:p>
            <a:r>
              <a:rPr lang="it-IT" altLang="it-IT" sz="3600">
                <a:latin typeface="Calibri" pitchFamily="34" charset="0"/>
              </a:rPr>
              <a:t> </a:t>
            </a:r>
          </a:p>
          <a:p>
            <a:r>
              <a:rPr lang="it-IT" altLang="it-IT" sz="3200" i="1">
                <a:latin typeface="Calibri" pitchFamily="34" charset="0"/>
              </a:rPr>
              <a:t>(Bateson, in: </a:t>
            </a:r>
          </a:p>
          <a:p>
            <a:r>
              <a:rPr lang="it-IT" altLang="it-IT" sz="3200" i="1">
                <a:latin typeface="Calibri" pitchFamily="34" charset="0"/>
              </a:rPr>
              <a:t>Verso </a:t>
            </a:r>
          </a:p>
          <a:p>
            <a:r>
              <a:rPr lang="it-IT" altLang="it-IT" sz="3200" i="1">
                <a:latin typeface="Calibri" pitchFamily="34" charset="0"/>
              </a:rPr>
              <a:t>un’ecologia </a:t>
            </a:r>
          </a:p>
          <a:p>
            <a:r>
              <a:rPr lang="it-IT" altLang="it-IT" sz="3200" i="1">
                <a:latin typeface="Calibri" pitchFamily="34" charset="0"/>
              </a:rPr>
              <a:t>della mente)</a:t>
            </a:r>
            <a:r>
              <a:rPr lang="it-IT" altLang="it-IT" sz="3600">
                <a:latin typeface="Calibri" pitchFamily="34" charset="0"/>
              </a:rPr>
              <a:t/>
            </a:r>
            <a:br>
              <a:rPr lang="it-IT" altLang="it-IT" sz="3600">
                <a:latin typeface="Calibri" pitchFamily="34" charset="0"/>
              </a:rPr>
            </a:br>
            <a:r>
              <a:rPr lang="it-IT" altLang="it-IT" sz="2800">
                <a:latin typeface="Calibri" pitchFamily="34" charset="0"/>
              </a:rPr>
              <a:t> </a:t>
            </a:r>
          </a:p>
          <a:p>
            <a:endParaRPr lang="it-IT" altLang="it-IT" sz="2800">
              <a:latin typeface="Calibri" pitchFamily="34" charset="0"/>
            </a:endParaRPr>
          </a:p>
          <a:p>
            <a:endParaRPr lang="it-IT" altLang="it-IT" sz="2800">
              <a:latin typeface="Calibri" pitchFamily="34" charset="0"/>
            </a:endParaRPr>
          </a:p>
          <a:p>
            <a:endParaRPr lang="it-IT" altLang="it-IT" sz="2800">
              <a:latin typeface="Calibri" pitchFamily="34" charset="0"/>
            </a:endParaRPr>
          </a:p>
          <a:p>
            <a:r>
              <a:rPr lang="it-IT" altLang="it-IT" sz="2800">
                <a:latin typeface="Calibri" pitchFamily="34" charset="0"/>
              </a:rPr>
              <a:t/>
            </a:r>
            <a:br>
              <a:rPr lang="it-IT" altLang="it-IT" sz="2800">
                <a:latin typeface="Calibri" pitchFamily="34" charset="0"/>
              </a:rPr>
            </a:br>
            <a:endParaRPr lang="it-IT" altLang="it-IT" sz="2800">
              <a:latin typeface="Calibri" pitchFamily="34" charset="0"/>
            </a:endParaRPr>
          </a:p>
          <a:p>
            <a:endParaRPr lang="it-IT" altLang="it-IT" sz="2800" i="1">
              <a:latin typeface="Calibri" pitchFamily="34" charset="0"/>
            </a:endParaRPr>
          </a:p>
        </p:txBody>
      </p:sp>
      <p:pic>
        <p:nvPicPr>
          <p:cNvPr id="101378" name="Immagine 3" descr="http://t2.gstatic.com/images?q=tbn:ANd9GcTibDb5Mdy0ctV-v_SCg7TP2-3PVXSK_bkfGF2uCD1xXgNcyHRPtg"/>
          <p:cNvPicPr>
            <a:picLocks noChangeAspect="1" noChangeArrowheads="1"/>
          </p:cNvPicPr>
          <p:nvPr/>
        </p:nvPicPr>
        <p:blipFill>
          <a:blip r:embed="rId2"/>
          <a:srcRect/>
          <a:stretch>
            <a:fillRect/>
          </a:stretch>
        </p:blipFill>
        <p:spPr bwMode="auto">
          <a:xfrm>
            <a:off x="3419475" y="2708275"/>
            <a:ext cx="4895850" cy="32591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olo 1"/>
          <p:cNvSpPr>
            <a:spLocks noGrp="1"/>
          </p:cNvSpPr>
          <p:nvPr>
            <p:ph type="title" idx="4294967295"/>
          </p:nvPr>
        </p:nvSpPr>
        <p:spPr/>
        <p:txBody>
          <a:bodyPr/>
          <a:lstStyle/>
          <a:p>
            <a:r>
              <a:rPr lang="it-IT" altLang="it-IT" sz="2500" u="sng" smtClean="0">
                <a:solidFill>
                  <a:srgbClr val="00CC00"/>
                </a:solidFill>
              </a:rPr>
              <a:t>L’INCISIVITÀ DELLA COMUNICAZIONE NON-VERBALE</a:t>
            </a:r>
          </a:p>
        </p:txBody>
      </p:sp>
      <p:pic>
        <p:nvPicPr>
          <p:cNvPr id="102402" name="Immagine 3" descr="http://t0.gstatic.com/images?q=tbn:ANd9GcQQeTYWiBt-CVRr70Xk8mwJBWnSOFb4Ib2lhi2QnrisInQzjRkR"/>
          <p:cNvPicPr>
            <a:picLocks noChangeAspect="1" noChangeArrowheads="1"/>
          </p:cNvPicPr>
          <p:nvPr/>
        </p:nvPicPr>
        <p:blipFill>
          <a:blip r:embed="rId2"/>
          <a:srcRect/>
          <a:stretch>
            <a:fillRect/>
          </a:stretch>
        </p:blipFill>
        <p:spPr bwMode="auto">
          <a:xfrm>
            <a:off x="1476375" y="1341438"/>
            <a:ext cx="6553200" cy="47402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olo 1"/>
          <p:cNvSpPr>
            <a:spLocks noGrp="1"/>
          </p:cNvSpPr>
          <p:nvPr>
            <p:ph type="title" idx="4294967295"/>
          </p:nvPr>
        </p:nvSpPr>
        <p:spPr>
          <a:xfrm>
            <a:off x="627063" y="476250"/>
            <a:ext cx="8193087" cy="6381750"/>
          </a:xfrm>
        </p:spPr>
        <p:txBody>
          <a:bodyPr/>
          <a:lstStyle/>
          <a:p>
            <a:r>
              <a:rPr lang="it-IT" altLang="it-IT" sz="2500" smtClean="0"/>
              <a:t>				A mo’ di esempio:</a:t>
            </a:r>
            <a:br>
              <a:rPr lang="it-IT" altLang="it-IT" sz="2500" smtClean="0"/>
            </a:br>
            <a:r>
              <a:rPr lang="it-IT" altLang="it-IT" sz="2500" smtClean="0"/>
              <a:t/>
            </a:r>
            <a:br>
              <a:rPr lang="it-IT" altLang="it-IT" sz="2500" smtClean="0"/>
            </a:br>
            <a:r>
              <a:rPr lang="it-IT" altLang="it-IT" sz="2500" smtClean="0"/>
              <a:t>			</a:t>
            </a:r>
            <a:r>
              <a:rPr lang="it-IT" altLang="it-IT" sz="2500" b="1" smtClean="0"/>
              <a:t>	</a:t>
            </a:r>
            <a:r>
              <a:rPr lang="it-IT" altLang="it-IT" sz="2500" b="1" smtClean="0">
                <a:solidFill>
                  <a:schemeClr val="accent2"/>
                </a:solidFill>
              </a:rPr>
              <a:t>LO SGUARDO</a:t>
            </a:r>
            <a:br>
              <a:rPr lang="it-IT" altLang="it-IT" sz="2500" b="1" smtClean="0">
                <a:solidFill>
                  <a:schemeClr val="accent2"/>
                </a:solidFill>
              </a:rPr>
            </a:br>
            <a:r>
              <a:rPr lang="it-IT" altLang="it-IT" sz="2500" smtClean="0"/>
              <a:t/>
            </a:r>
            <a:br>
              <a:rPr lang="it-IT" altLang="it-IT" sz="2500" smtClean="0"/>
            </a:br>
            <a:r>
              <a:rPr lang="it-IT" altLang="it-IT" sz="2500" smtClean="0"/>
              <a:t>					Il volto è il nostro 							biglietto da visita. </a:t>
            </a:r>
            <a:br>
              <a:rPr lang="it-IT" altLang="it-IT" sz="2500" smtClean="0"/>
            </a:br>
            <a:r>
              <a:rPr lang="it-IT" altLang="it-IT" sz="1300" smtClean="0"/>
              <a:t/>
            </a:r>
            <a:br>
              <a:rPr lang="it-IT" altLang="it-IT" sz="1300" smtClean="0"/>
            </a:br>
            <a:r>
              <a:rPr lang="it-IT" altLang="it-IT" sz="2100" i="1" smtClean="0"/>
              <a:t>Napoleone consigliava: “Per farsi capire dalle persone, bisogna parlare prima di tutto ai loro occhi”</a:t>
            </a:r>
            <a:r>
              <a:rPr lang="it-IT" altLang="it-IT" sz="2100" smtClean="0"/>
              <a:t/>
            </a:r>
            <a:br>
              <a:rPr lang="it-IT" altLang="it-IT" sz="2100" smtClean="0"/>
            </a:br>
            <a:r>
              <a:rPr lang="it-IT" altLang="it-IT" sz="2500" smtClean="0"/>
              <a:t> </a:t>
            </a:r>
            <a:br>
              <a:rPr lang="it-IT" altLang="it-IT" sz="2500" smtClean="0"/>
            </a:br>
            <a:r>
              <a:rPr lang="it-IT" altLang="it-IT" sz="900" smtClean="0"/>
              <a:t/>
            </a:r>
            <a:br>
              <a:rPr lang="it-IT" altLang="it-IT" sz="900" smtClean="0"/>
            </a:br>
            <a:r>
              <a:rPr lang="it-IT" altLang="it-IT" sz="900" smtClean="0"/>
              <a:t/>
            </a:r>
            <a:br>
              <a:rPr lang="it-IT" altLang="it-IT" sz="900" smtClean="0"/>
            </a:br>
            <a:r>
              <a:rPr lang="it-IT" altLang="it-IT" sz="2500" b="1" smtClean="0">
                <a:solidFill>
                  <a:schemeClr val="accent2"/>
                </a:solidFill>
              </a:rPr>
              <a:t>LA VOCE </a:t>
            </a:r>
            <a:r>
              <a:rPr lang="it-IT" altLang="it-IT" sz="2500" smtClean="0">
                <a:solidFill>
                  <a:schemeClr val="accent2"/>
                </a:solidFill>
              </a:rPr>
              <a:t/>
            </a:r>
            <a:br>
              <a:rPr lang="it-IT" altLang="it-IT" sz="2500" smtClean="0">
                <a:solidFill>
                  <a:schemeClr val="accent2"/>
                </a:solidFill>
              </a:rPr>
            </a:br>
            <a:r>
              <a:rPr lang="it-IT" altLang="it-IT" sz="2500" smtClean="0"/>
              <a:t/>
            </a:r>
            <a:br>
              <a:rPr lang="it-IT" altLang="it-IT" sz="2500" smtClean="0"/>
            </a:br>
            <a:r>
              <a:rPr lang="it-IT" altLang="it-IT" sz="2500" smtClean="0"/>
              <a:t>Il suo volume e la tonalità </a:t>
            </a:r>
            <a:br>
              <a:rPr lang="it-IT" altLang="it-IT" sz="2500" smtClean="0"/>
            </a:br>
            <a:r>
              <a:rPr lang="it-IT" altLang="it-IT" sz="2500" smtClean="0"/>
              <a:t>    hanno un forte peso comunicativo</a:t>
            </a:r>
            <a:r>
              <a:rPr lang="it-IT" altLang="it-IT" sz="1400" smtClean="0"/>
              <a:t/>
            </a:r>
            <a:br>
              <a:rPr lang="it-IT" altLang="it-IT" sz="1400" smtClean="0"/>
            </a:br>
            <a:endParaRPr lang="it-IT" altLang="it-IT" sz="1400" smtClean="0"/>
          </a:p>
        </p:txBody>
      </p:sp>
      <p:pic>
        <p:nvPicPr>
          <p:cNvPr id="103426" name="Immagine 2" descr="http://t0.gstatic.com/images?q=tbn:ANd9GcShlsv86jPxfMgw1RkrTDGnmYRq7XuUW0MwFud9_eJt_c2Tir5L"/>
          <p:cNvPicPr>
            <a:picLocks noChangeAspect="1" noChangeArrowheads="1"/>
          </p:cNvPicPr>
          <p:nvPr/>
        </p:nvPicPr>
        <p:blipFill>
          <a:blip r:embed="rId2"/>
          <a:srcRect/>
          <a:stretch>
            <a:fillRect/>
          </a:stretch>
        </p:blipFill>
        <p:spPr bwMode="auto">
          <a:xfrm>
            <a:off x="900113" y="908050"/>
            <a:ext cx="2600325" cy="1762125"/>
          </a:xfrm>
          <a:prstGeom prst="rect">
            <a:avLst/>
          </a:prstGeom>
          <a:noFill/>
          <a:ln w="9525">
            <a:noFill/>
            <a:miter lim="800000"/>
            <a:headEnd/>
            <a:tailEnd/>
          </a:ln>
        </p:spPr>
      </p:pic>
      <p:pic>
        <p:nvPicPr>
          <p:cNvPr id="103427" name="Immagine 3" descr="http://t3.gstatic.com/images?q=tbn:ANd9GcTK-q7Npn96Y4_O0JLSmqiCpnbOJ1XE2xah2VG2QHrxj_mvJdMe"/>
          <p:cNvPicPr>
            <a:picLocks noChangeAspect="1" noChangeArrowheads="1"/>
          </p:cNvPicPr>
          <p:nvPr/>
        </p:nvPicPr>
        <p:blipFill>
          <a:blip r:embed="rId3"/>
          <a:srcRect/>
          <a:stretch>
            <a:fillRect/>
          </a:stretch>
        </p:blipFill>
        <p:spPr bwMode="auto">
          <a:xfrm>
            <a:off x="5580063" y="4076700"/>
            <a:ext cx="3000375" cy="18002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0825" y="188913"/>
            <a:ext cx="8642350" cy="6016625"/>
          </a:xfrm>
          <a:prstGeom prst="rect">
            <a:avLst/>
          </a:prstGeom>
        </p:spPr>
        <p:txBody>
          <a:bodyPr>
            <a:spAutoFit/>
          </a:bodyPr>
          <a:lstStyle/>
          <a:p>
            <a:pPr fontAlgn="auto">
              <a:spcBef>
                <a:spcPts val="0"/>
              </a:spcBef>
              <a:spcAft>
                <a:spcPts val="0"/>
              </a:spcAft>
              <a:defRPr/>
            </a:pPr>
            <a:r>
              <a:rPr lang="it-IT" altLang="it-IT" sz="2500" b="1" dirty="0">
                <a:solidFill>
                  <a:schemeClr val="accent2"/>
                </a:solidFill>
                <a:latin typeface="+mn-lt"/>
                <a:cs typeface="+mn-cs"/>
              </a:rPr>
              <a:t>LA POSTURA</a:t>
            </a:r>
            <a:r>
              <a:rPr lang="it-IT" altLang="it-IT" sz="2500" dirty="0">
                <a:solidFill>
                  <a:schemeClr val="accent2"/>
                </a:solidFill>
                <a:latin typeface="+mn-lt"/>
                <a:cs typeface="+mn-cs"/>
              </a:rPr>
              <a:t/>
            </a:r>
            <a:br>
              <a:rPr lang="it-IT" altLang="it-IT" sz="2500" dirty="0">
                <a:solidFill>
                  <a:schemeClr val="accent2"/>
                </a:solidFill>
                <a:latin typeface="+mn-lt"/>
                <a:cs typeface="+mn-cs"/>
              </a:rPr>
            </a:br>
            <a:r>
              <a:rPr lang="it-IT" altLang="it-IT" sz="2000" dirty="0">
                <a:latin typeface="+mn-lt"/>
                <a:cs typeface="+mn-cs"/>
              </a:rPr>
              <a:t/>
            </a:r>
            <a:br>
              <a:rPr lang="it-IT" altLang="it-IT" sz="2000" dirty="0">
                <a:latin typeface="+mn-lt"/>
                <a:cs typeface="+mn-cs"/>
              </a:rPr>
            </a:br>
            <a:r>
              <a:rPr lang="it-IT" altLang="it-IT" sz="2500" dirty="0">
                <a:latin typeface="+mn-lt"/>
                <a:cs typeface="+mn-cs"/>
              </a:rPr>
              <a:t>- Rivela il modo in cui la persona si relaziona con se stessa, </a:t>
            </a:r>
            <a:endParaRPr lang="it-IT" altLang="it-IT" sz="2500" dirty="0">
              <a:latin typeface="+mn-lt"/>
              <a:cs typeface="+mn-cs"/>
            </a:endParaRPr>
          </a:p>
          <a:p>
            <a:pPr fontAlgn="auto">
              <a:spcBef>
                <a:spcPts val="0"/>
              </a:spcBef>
              <a:spcAft>
                <a:spcPts val="0"/>
              </a:spcAft>
              <a:defRPr/>
            </a:pPr>
            <a:r>
              <a:rPr lang="it-IT" altLang="it-IT" sz="2500" dirty="0">
                <a:latin typeface="+mn-lt"/>
                <a:cs typeface="+mn-cs"/>
              </a:rPr>
              <a:t>con </a:t>
            </a:r>
            <a:r>
              <a:rPr lang="it-IT" altLang="it-IT" sz="2500" dirty="0">
                <a:latin typeface="+mn-lt"/>
                <a:cs typeface="+mn-cs"/>
              </a:rPr>
              <a:t>gli altri e con l’ambiente circostante.</a:t>
            </a:r>
          </a:p>
          <a:p>
            <a:pPr fontAlgn="auto">
              <a:spcBef>
                <a:spcPts val="0"/>
              </a:spcBef>
              <a:spcAft>
                <a:spcPts val="0"/>
              </a:spcAft>
              <a:defRPr/>
            </a:pPr>
            <a:r>
              <a:rPr lang="it-IT" sz="2500" dirty="0">
                <a:latin typeface="+mn-lt"/>
                <a:cs typeface="+mn-cs"/>
              </a:rPr>
              <a:t>- Manifesta il proprio atteggiamento generale verso la vita.</a:t>
            </a:r>
          </a:p>
          <a:p>
            <a:pPr fontAlgn="auto">
              <a:spcBef>
                <a:spcPts val="0"/>
              </a:spcBef>
              <a:spcAft>
                <a:spcPts val="0"/>
              </a:spcAft>
              <a:defRPr/>
            </a:pPr>
            <a:endParaRPr lang="it-IT" sz="2500" dirty="0">
              <a:latin typeface="+mn-lt"/>
              <a:cs typeface="+mn-cs"/>
            </a:endParaRPr>
          </a:p>
          <a:p>
            <a:pPr fontAlgn="auto">
              <a:spcBef>
                <a:spcPts val="0"/>
              </a:spcBef>
              <a:spcAft>
                <a:spcPts val="0"/>
              </a:spcAft>
              <a:defRPr/>
            </a:pPr>
            <a:r>
              <a:rPr lang="it-IT" sz="2500" dirty="0">
                <a:latin typeface="+mn-lt"/>
                <a:cs typeface="+mn-cs"/>
              </a:rPr>
              <a:t>- C’è diversità tra il sentirsi </a:t>
            </a:r>
          </a:p>
          <a:p>
            <a:pPr fontAlgn="auto">
              <a:spcBef>
                <a:spcPts val="0"/>
              </a:spcBef>
              <a:spcAft>
                <a:spcPts val="0"/>
              </a:spcAft>
              <a:defRPr/>
            </a:pPr>
            <a:r>
              <a:rPr lang="it-IT" sz="2500" b="1" i="1" dirty="0">
                <a:solidFill>
                  <a:srgbClr val="92D050"/>
                </a:solidFill>
                <a:latin typeface="+mn-lt"/>
                <a:cs typeface="+mn-cs"/>
              </a:rPr>
              <a:t>	</a:t>
            </a:r>
            <a:r>
              <a:rPr lang="it-IT" sz="2500" b="1" i="1" dirty="0">
                <a:solidFill>
                  <a:schemeClr val="accent6">
                    <a:lumMod val="75000"/>
                  </a:schemeClr>
                </a:solidFill>
                <a:latin typeface="+mn-lt"/>
                <a:cs typeface="+mn-cs"/>
              </a:rPr>
              <a:t>tesi </a:t>
            </a:r>
          </a:p>
          <a:p>
            <a:pPr fontAlgn="auto">
              <a:spcBef>
                <a:spcPts val="0"/>
              </a:spcBef>
              <a:spcAft>
                <a:spcPts val="0"/>
              </a:spcAft>
              <a:defRPr/>
            </a:pPr>
            <a:r>
              <a:rPr lang="it-IT" sz="2500" b="1" i="1" dirty="0">
                <a:latin typeface="+mn-lt"/>
                <a:cs typeface="+mn-cs"/>
              </a:rPr>
              <a:t>	o </a:t>
            </a:r>
            <a:r>
              <a:rPr lang="it-IT" sz="2500" b="1" i="1" dirty="0">
                <a:solidFill>
                  <a:srgbClr val="FF0000"/>
                </a:solidFill>
                <a:latin typeface="+mn-lt"/>
                <a:cs typeface="+mn-cs"/>
              </a:rPr>
              <a:t>rilassati.</a:t>
            </a:r>
          </a:p>
          <a:p>
            <a:pPr fontAlgn="auto">
              <a:spcBef>
                <a:spcPts val="0"/>
              </a:spcBef>
              <a:spcAft>
                <a:spcPts val="0"/>
              </a:spcAft>
              <a:defRPr/>
            </a:pPr>
            <a:endParaRPr lang="it-IT" sz="2000" dirty="0">
              <a:latin typeface="+mn-lt"/>
              <a:cs typeface="+mn-cs"/>
            </a:endParaRPr>
          </a:p>
          <a:p>
            <a:pPr fontAlgn="auto">
              <a:spcBef>
                <a:spcPts val="0"/>
              </a:spcBef>
              <a:spcAft>
                <a:spcPts val="0"/>
              </a:spcAft>
              <a:defRPr/>
            </a:pPr>
            <a:endParaRPr lang="it-IT" sz="2000" dirty="0">
              <a:latin typeface="+mn-lt"/>
              <a:cs typeface="+mn-cs"/>
            </a:endParaRPr>
          </a:p>
          <a:p>
            <a:pPr fontAlgn="auto">
              <a:spcBef>
                <a:spcPts val="0"/>
              </a:spcBef>
              <a:spcAft>
                <a:spcPts val="0"/>
              </a:spcAft>
              <a:defRPr/>
            </a:pPr>
            <a:endParaRPr lang="it-IT" sz="2000" dirty="0">
              <a:latin typeface="+mn-lt"/>
              <a:cs typeface="+mn-cs"/>
            </a:endParaRPr>
          </a:p>
          <a:p>
            <a:pPr fontAlgn="auto">
              <a:spcBef>
                <a:spcPts val="0"/>
              </a:spcBef>
              <a:spcAft>
                <a:spcPts val="0"/>
              </a:spcAft>
              <a:defRPr/>
            </a:pPr>
            <a:r>
              <a:rPr lang="it-IT" sz="2500" dirty="0">
                <a:latin typeface="+mn-lt"/>
                <a:cs typeface="+mn-cs"/>
              </a:rPr>
              <a:t>- Oppure nell’assumere una </a:t>
            </a:r>
            <a:r>
              <a:rPr lang="it-IT" sz="2500" b="1" dirty="0">
                <a:solidFill>
                  <a:schemeClr val="accent2"/>
                </a:solidFill>
                <a:latin typeface="+mn-lt"/>
                <a:cs typeface="+mn-cs"/>
              </a:rPr>
              <a:t>postura aperta </a:t>
            </a:r>
          </a:p>
          <a:p>
            <a:pPr fontAlgn="auto">
              <a:spcBef>
                <a:spcPts val="0"/>
              </a:spcBef>
              <a:spcAft>
                <a:spcPts val="0"/>
              </a:spcAft>
              <a:defRPr/>
            </a:pPr>
            <a:r>
              <a:rPr lang="it-IT" sz="2500" i="1" dirty="0">
                <a:latin typeface="+mn-lt"/>
                <a:cs typeface="+mn-cs"/>
              </a:rPr>
              <a:t>(in piedi o seduti a gambe divaricate e distese) </a:t>
            </a:r>
          </a:p>
          <a:p>
            <a:pPr fontAlgn="auto">
              <a:spcBef>
                <a:spcPts val="0"/>
              </a:spcBef>
              <a:spcAft>
                <a:spcPts val="0"/>
              </a:spcAft>
              <a:defRPr/>
            </a:pPr>
            <a:endParaRPr lang="it-IT" sz="1600" i="1" dirty="0">
              <a:latin typeface="+mn-lt"/>
              <a:cs typeface="+mn-cs"/>
            </a:endParaRPr>
          </a:p>
          <a:p>
            <a:pPr fontAlgn="auto">
              <a:spcBef>
                <a:spcPts val="0"/>
              </a:spcBef>
              <a:spcAft>
                <a:spcPts val="0"/>
              </a:spcAft>
              <a:defRPr/>
            </a:pPr>
            <a:r>
              <a:rPr lang="it-IT" sz="2500" dirty="0">
                <a:latin typeface="+mn-lt"/>
                <a:cs typeface="+mn-cs"/>
              </a:rPr>
              <a:t>o invece </a:t>
            </a:r>
            <a:r>
              <a:rPr lang="it-IT" sz="2500" b="1" dirty="0">
                <a:solidFill>
                  <a:schemeClr val="accent1"/>
                </a:solidFill>
                <a:latin typeface="+mn-lt"/>
                <a:cs typeface="+mn-cs"/>
              </a:rPr>
              <a:t>chiusa</a:t>
            </a:r>
            <a:r>
              <a:rPr lang="it-IT" sz="2500" b="1" dirty="0">
                <a:latin typeface="+mn-lt"/>
                <a:cs typeface="+mn-cs"/>
              </a:rPr>
              <a:t> </a:t>
            </a:r>
            <a:r>
              <a:rPr lang="it-IT" sz="2500" i="1" dirty="0">
                <a:latin typeface="+mn-lt"/>
                <a:cs typeface="+mn-cs"/>
              </a:rPr>
              <a:t>(braccia conserte, gambe incrociate)</a:t>
            </a:r>
          </a:p>
        </p:txBody>
      </p:sp>
      <p:pic>
        <p:nvPicPr>
          <p:cNvPr id="104450" name="Picture 2"/>
          <p:cNvPicPr>
            <a:picLocks noChangeAspect="1" noChangeArrowheads="1"/>
          </p:cNvPicPr>
          <p:nvPr/>
        </p:nvPicPr>
        <p:blipFill>
          <a:blip r:embed="rId2"/>
          <a:srcRect/>
          <a:stretch>
            <a:fillRect/>
          </a:stretch>
        </p:blipFill>
        <p:spPr bwMode="auto">
          <a:xfrm>
            <a:off x="4716463" y="2133600"/>
            <a:ext cx="4313237" cy="24479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ChangeArrowheads="1"/>
          </p:cNvSpPr>
          <p:nvPr/>
        </p:nvSpPr>
        <p:spPr bwMode="auto">
          <a:xfrm>
            <a:off x="0" y="-149225"/>
            <a:ext cx="9144000" cy="7356475"/>
          </a:xfrm>
          <a:prstGeom prst="rect">
            <a:avLst/>
          </a:prstGeom>
          <a:noFill/>
          <a:ln w="9525">
            <a:noFill/>
            <a:miter lim="800000"/>
            <a:headEnd/>
            <a:tailEnd/>
          </a:ln>
        </p:spPr>
        <p:txBody>
          <a:bodyPr lIns="457056" tIns="457056" rIns="457056" bIns="457056" anchor="ctr">
            <a:spAutoFit/>
          </a:bodyPr>
          <a:lstStyle/>
          <a:p>
            <a:pPr indent="449263"/>
            <a:r>
              <a:rPr lang="it-IT" altLang="it-IT" sz="2800">
                <a:latin typeface="Calibri" pitchFamily="34" charset="0"/>
                <a:cs typeface="Times New Roman" pitchFamily="18" charset="0"/>
              </a:rPr>
              <a:t>DIVERSI TIPI DI LINGUAGGIO . . . </a:t>
            </a:r>
            <a:endParaRPr lang="it-IT" altLang="it-IT" sz="2800">
              <a:latin typeface="Calibri" pitchFamily="34" charset="0"/>
            </a:endParaRPr>
          </a:p>
          <a:p>
            <a:pPr indent="449263" eaLnBrk="0" hangingPunct="0"/>
            <a:endParaRPr lang="it-IT" altLang="it-IT" sz="2600">
              <a:latin typeface="Calibri" pitchFamily="34" charset="0"/>
              <a:cs typeface="Times New Roman" pitchFamily="18" charset="0"/>
            </a:endParaRPr>
          </a:p>
          <a:p>
            <a:pPr indent="449263" eaLnBrk="0" hangingPunct="0"/>
            <a:r>
              <a:rPr lang="it-IT" altLang="it-IT" sz="2600">
                <a:latin typeface="Calibri" pitchFamily="34" charset="0"/>
                <a:cs typeface="Times New Roman" pitchFamily="18" charset="0"/>
              </a:rPr>
              <a:t>PUBBLICO</a:t>
            </a:r>
            <a:endParaRPr lang="it-IT" altLang="it-IT" sz="2600">
              <a:latin typeface="Calibri" pitchFamily="34" charset="0"/>
            </a:endParaRPr>
          </a:p>
          <a:p>
            <a:pPr indent="449263" eaLnBrk="0" hangingPunct="0"/>
            <a:r>
              <a:rPr lang="it-IT" altLang="it-IT" sz="2600">
                <a:latin typeface="Calibri" pitchFamily="34" charset="0"/>
                <a:cs typeface="Times New Roman" pitchFamily="18" charset="0"/>
              </a:rPr>
              <a:t>	PRIVATO</a:t>
            </a:r>
            <a:endParaRPr lang="it-IT" altLang="it-IT" sz="2600">
              <a:latin typeface="Calibri" pitchFamily="34" charset="0"/>
            </a:endParaRPr>
          </a:p>
          <a:p>
            <a:pPr indent="449263" eaLnBrk="0" hangingPunct="0"/>
            <a:r>
              <a:rPr lang="it-IT" altLang="it-IT" sz="2600">
                <a:latin typeface="Calibri" pitchFamily="34" charset="0"/>
                <a:cs typeface="Times New Roman" pitchFamily="18" charset="0"/>
              </a:rPr>
              <a:t>		PARADOSSALE</a:t>
            </a:r>
            <a:endParaRPr lang="it-IT" altLang="it-IT" sz="2600">
              <a:latin typeface="Calibri" pitchFamily="34" charset="0"/>
            </a:endParaRPr>
          </a:p>
          <a:p>
            <a:pPr indent="449263" eaLnBrk="0" hangingPunct="0"/>
            <a:r>
              <a:rPr lang="it-IT" altLang="it-IT" sz="2600">
                <a:latin typeface="Calibri" pitchFamily="34" charset="0"/>
                <a:cs typeface="Times New Roman" pitchFamily="18" charset="0"/>
              </a:rPr>
              <a:t>			METAFORICO</a:t>
            </a:r>
            <a:endParaRPr lang="it-IT" altLang="it-IT" sz="2600">
              <a:latin typeface="Calibri" pitchFamily="34" charset="0"/>
            </a:endParaRPr>
          </a:p>
          <a:p>
            <a:pPr indent="449263" eaLnBrk="0" hangingPunct="0"/>
            <a:r>
              <a:rPr lang="it-IT" altLang="it-IT" sz="2600">
                <a:latin typeface="Calibri" pitchFamily="34" charset="0"/>
                <a:cs typeface="Times New Roman" pitchFamily="18" charset="0"/>
              </a:rPr>
              <a:t>				EVOCATIVO</a:t>
            </a:r>
            <a:endParaRPr lang="it-IT" altLang="it-IT" sz="2600">
              <a:latin typeface="Calibri" pitchFamily="34" charset="0"/>
            </a:endParaRPr>
          </a:p>
          <a:p>
            <a:pPr indent="449263" eaLnBrk="0" hangingPunct="0"/>
            <a:r>
              <a:rPr lang="it-IT" altLang="it-IT" sz="2600">
                <a:latin typeface="Calibri" pitchFamily="34" charset="0"/>
                <a:cs typeface="Times New Roman" pitchFamily="18" charset="0"/>
              </a:rPr>
              <a:t>					ALLUSIVO</a:t>
            </a:r>
            <a:endParaRPr lang="it-IT" altLang="it-IT" sz="2600">
              <a:latin typeface="Calibri" pitchFamily="34" charset="0"/>
            </a:endParaRPr>
          </a:p>
          <a:p>
            <a:pPr indent="449263" eaLnBrk="0" hangingPunct="0"/>
            <a:r>
              <a:rPr lang="it-IT" altLang="it-IT" sz="2600">
                <a:latin typeface="Calibri" pitchFamily="34" charset="0"/>
                <a:cs typeface="Times New Roman" pitchFamily="18" charset="0"/>
              </a:rPr>
              <a:t>						SIMBOLICO</a:t>
            </a:r>
            <a:endParaRPr lang="it-IT" altLang="it-IT" sz="2600">
              <a:latin typeface="Calibri" pitchFamily="34" charset="0"/>
            </a:endParaRPr>
          </a:p>
          <a:p>
            <a:pPr indent="449263" eaLnBrk="0" hangingPunct="0"/>
            <a:r>
              <a:rPr lang="it-IT" altLang="it-IT" sz="2600">
                <a:latin typeface="Calibri" pitchFamily="34" charset="0"/>
                <a:cs typeface="Times New Roman" pitchFamily="18" charset="0"/>
              </a:rPr>
              <a:t>							DIRETTO</a:t>
            </a:r>
            <a:endParaRPr lang="it-IT" altLang="it-IT" sz="2600">
              <a:latin typeface="Calibri" pitchFamily="34" charset="0"/>
            </a:endParaRPr>
          </a:p>
          <a:p>
            <a:pPr indent="449263" eaLnBrk="0" hangingPunct="0"/>
            <a:r>
              <a:rPr lang="it-IT" altLang="it-IT" sz="2600">
                <a:latin typeface="Calibri" pitchFamily="34" charset="0"/>
                <a:cs typeface="Times New Roman" pitchFamily="18" charset="0"/>
              </a:rPr>
              <a:t>PROVACATORIO</a:t>
            </a:r>
            <a:endParaRPr lang="it-IT" altLang="it-IT" sz="2600">
              <a:latin typeface="Calibri" pitchFamily="34" charset="0"/>
            </a:endParaRPr>
          </a:p>
          <a:p>
            <a:pPr indent="449263" eaLnBrk="0" hangingPunct="0"/>
            <a:r>
              <a:rPr lang="it-IT" altLang="it-IT" sz="2600">
                <a:latin typeface="Calibri" pitchFamily="34" charset="0"/>
                <a:cs typeface="Times New Roman" pitchFamily="18" charset="0"/>
              </a:rPr>
              <a:t>		PERSUASIVO</a:t>
            </a:r>
            <a:endParaRPr lang="it-IT" altLang="it-IT" sz="2600">
              <a:latin typeface="Calibri" pitchFamily="34" charset="0"/>
            </a:endParaRPr>
          </a:p>
          <a:p>
            <a:pPr indent="449263" eaLnBrk="0" hangingPunct="0"/>
            <a:r>
              <a:rPr lang="it-IT" altLang="it-IT" sz="2600">
                <a:latin typeface="Calibri" pitchFamily="34" charset="0"/>
                <a:cs typeface="Times New Roman" pitchFamily="18" charset="0"/>
              </a:rPr>
              <a:t>			CHIARO</a:t>
            </a:r>
            <a:endParaRPr lang="it-IT" altLang="it-IT" sz="2600">
              <a:latin typeface="Calibri" pitchFamily="34" charset="0"/>
            </a:endParaRPr>
          </a:p>
          <a:p>
            <a:pPr indent="449263" eaLnBrk="0" hangingPunct="0"/>
            <a:r>
              <a:rPr lang="it-IT" altLang="it-IT" sz="2600">
                <a:latin typeface="Calibri" pitchFamily="34" charset="0"/>
                <a:cs typeface="Times New Roman" pitchFamily="18" charset="0"/>
              </a:rPr>
              <a:t>				IN CODICE</a:t>
            </a:r>
            <a:endParaRPr lang="it-IT" altLang="it-IT" sz="2600">
              <a:latin typeface="Calibri" pitchFamily="34" charset="0"/>
            </a:endParaRPr>
          </a:p>
          <a:p>
            <a:pPr indent="449263" eaLnBrk="0" hangingPunct="0"/>
            <a:r>
              <a:rPr lang="it-IT" altLang="it-IT" sz="2600">
                <a:latin typeface="Calibri" pitchFamily="34" charset="0"/>
                <a:cs typeface="Times New Roman" pitchFamily="18" charset="0"/>
              </a:rPr>
              <a:t>					OFFENSIVO</a:t>
            </a:r>
          </a:p>
          <a:p>
            <a:pPr indent="449263" eaLnBrk="0" hangingPunct="0"/>
            <a:r>
              <a:rPr lang="it-IT" altLang="it-IT" sz="2600">
                <a:latin typeface="Calibri" pitchFamily="34" charset="0"/>
                <a:cs typeface="Times New Roman" pitchFamily="18" charset="0"/>
              </a:rPr>
              <a:t>						ACCATTIVANTE …</a:t>
            </a:r>
            <a:r>
              <a:rPr lang="it-IT" altLang="it-IT" sz="2600">
                <a:latin typeface="Calibri" pitchFamily="34" charset="0"/>
              </a:rPr>
              <a:t> </a:t>
            </a:r>
          </a:p>
        </p:txBody>
      </p:sp>
      <p:pic>
        <p:nvPicPr>
          <p:cNvPr id="105474" name="Picture 3"/>
          <p:cNvPicPr>
            <a:picLocks noChangeAspect="1" noChangeArrowheads="1"/>
          </p:cNvPicPr>
          <p:nvPr/>
        </p:nvPicPr>
        <p:blipFill>
          <a:blip r:embed="rId2"/>
          <a:srcRect/>
          <a:stretch>
            <a:fillRect/>
          </a:stretch>
        </p:blipFill>
        <p:spPr bwMode="auto">
          <a:xfrm>
            <a:off x="5534025" y="2333625"/>
            <a:ext cx="2614613" cy="16017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ttangolo 2"/>
          <p:cNvSpPr>
            <a:spLocks noChangeArrowheads="1"/>
          </p:cNvSpPr>
          <p:nvPr/>
        </p:nvSpPr>
        <p:spPr bwMode="auto">
          <a:xfrm>
            <a:off x="3187700" y="1557338"/>
            <a:ext cx="5688013" cy="5016500"/>
          </a:xfrm>
          <a:prstGeom prst="rect">
            <a:avLst/>
          </a:prstGeom>
          <a:noFill/>
          <a:ln w="9525">
            <a:noFill/>
            <a:miter lim="800000"/>
            <a:headEnd/>
            <a:tailEnd/>
          </a:ln>
        </p:spPr>
        <p:txBody>
          <a:bodyPr>
            <a:spAutoFit/>
          </a:bodyPr>
          <a:lstStyle/>
          <a:p>
            <a:r>
              <a:rPr lang="it-IT" altLang="it-IT" sz="2000">
                <a:latin typeface="Tahoma" pitchFamily="34" charset="0"/>
              </a:rPr>
              <a:t>• chi è questa persona (con disabilità) che incontro? </a:t>
            </a:r>
          </a:p>
          <a:p>
            <a:endParaRPr lang="it-IT" altLang="it-IT" sz="2000">
              <a:latin typeface="Tahoma" pitchFamily="34" charset="0"/>
            </a:endParaRPr>
          </a:p>
          <a:p>
            <a:r>
              <a:rPr lang="it-IT" altLang="it-IT" sz="2000">
                <a:latin typeface="Tahoma" pitchFamily="34" charset="0"/>
              </a:rPr>
              <a:t>• quale disabilità o malattia sta vivendo?</a:t>
            </a:r>
          </a:p>
          <a:p>
            <a:endParaRPr lang="it-IT" altLang="it-IT" sz="2000">
              <a:latin typeface="Tahoma" pitchFamily="34" charset="0"/>
            </a:endParaRPr>
          </a:p>
          <a:p>
            <a:r>
              <a:rPr lang="it-IT" altLang="it-IT" sz="2000">
                <a:latin typeface="Tahoma" pitchFamily="34" charset="0"/>
              </a:rPr>
              <a:t> • come la sta vivendo? </a:t>
            </a:r>
          </a:p>
          <a:p>
            <a:endParaRPr lang="it-IT" altLang="it-IT" sz="2000">
              <a:latin typeface="Tahoma" pitchFamily="34" charset="0"/>
            </a:endParaRPr>
          </a:p>
          <a:p>
            <a:r>
              <a:rPr lang="it-IT" altLang="it-IT" sz="2000">
                <a:latin typeface="Tahoma" pitchFamily="34" charset="0"/>
              </a:rPr>
              <a:t>• quale significato le attribuisce?  </a:t>
            </a:r>
          </a:p>
          <a:p>
            <a:endParaRPr lang="it-IT" altLang="it-IT" sz="2000">
              <a:latin typeface="Tahoma" pitchFamily="34" charset="0"/>
            </a:endParaRPr>
          </a:p>
          <a:p>
            <a:r>
              <a:rPr lang="it-IT" altLang="it-IT" sz="2000">
                <a:latin typeface="Tahoma" pitchFamily="34" charset="0"/>
              </a:rPr>
              <a:t>• con chi la sta vivendo? </a:t>
            </a:r>
          </a:p>
          <a:p>
            <a:endParaRPr lang="it-IT" altLang="it-IT" sz="2000">
              <a:latin typeface="Tahoma" pitchFamily="34" charset="0"/>
            </a:endParaRPr>
          </a:p>
          <a:p>
            <a:r>
              <a:rPr lang="it-IT" altLang="it-IT" sz="2000">
                <a:latin typeface="Tahoma" pitchFamily="34" charset="0"/>
              </a:rPr>
              <a:t>• dove la sta vivendo? </a:t>
            </a:r>
          </a:p>
          <a:p>
            <a:endParaRPr lang="it-IT" altLang="it-IT" sz="2000">
              <a:latin typeface="Tahoma" pitchFamily="34" charset="0"/>
            </a:endParaRPr>
          </a:p>
          <a:p>
            <a:r>
              <a:rPr lang="it-IT" altLang="it-IT" sz="2000">
                <a:latin typeface="Tahoma" pitchFamily="34" charset="0"/>
              </a:rPr>
              <a:t>• quali informazioni riceve? </a:t>
            </a:r>
          </a:p>
          <a:p>
            <a:endParaRPr lang="it-IT" altLang="it-IT" sz="2000">
              <a:latin typeface="Tahoma" pitchFamily="34" charset="0"/>
            </a:endParaRPr>
          </a:p>
          <a:p>
            <a:r>
              <a:rPr lang="it-IT" altLang="it-IT" sz="2000">
                <a:latin typeface="Tahoma" pitchFamily="34" charset="0"/>
              </a:rPr>
              <a:t>• su quale aiuto può contare?</a:t>
            </a:r>
          </a:p>
        </p:txBody>
      </p:sp>
      <p:sp>
        <p:nvSpPr>
          <p:cNvPr id="4" name="Rettangolo 3"/>
          <p:cNvSpPr/>
          <p:nvPr/>
        </p:nvSpPr>
        <p:spPr>
          <a:xfrm>
            <a:off x="250825" y="115888"/>
            <a:ext cx="8642350" cy="1201737"/>
          </a:xfrm>
          <a:prstGeom prst="rect">
            <a:avLst/>
          </a:prstGeom>
          <a:solidFill>
            <a:schemeClr val="bg1">
              <a:lumMod val="95000"/>
            </a:schemeClr>
          </a:solidFill>
        </p:spPr>
        <p:txBody>
          <a:bodyPr>
            <a:spAutoFit/>
          </a:bodyPr>
          <a:lstStyle/>
          <a:p>
            <a:pPr algn="ctr" fontAlgn="auto">
              <a:spcBef>
                <a:spcPts val="0"/>
              </a:spcBef>
              <a:spcAft>
                <a:spcPts val="0"/>
              </a:spcAft>
              <a:defRPr/>
            </a:pPr>
            <a:r>
              <a:rPr lang="it-IT" sz="2400" dirty="0">
                <a:solidFill>
                  <a:srgbClr val="FF0000"/>
                </a:solidFill>
                <a:latin typeface="+mn-lt"/>
                <a:cs typeface="+mn-cs"/>
              </a:rPr>
              <a:t>Relazione </a:t>
            </a:r>
            <a:r>
              <a:rPr lang="it-IT" sz="2400" i="1" dirty="0">
                <a:solidFill>
                  <a:schemeClr val="accent1"/>
                </a:solidFill>
                <a:latin typeface="+mn-lt"/>
                <a:cs typeface="+mn-cs"/>
              </a:rPr>
              <a:t>pastorale</a:t>
            </a:r>
            <a:r>
              <a:rPr lang="it-IT" sz="2400" dirty="0">
                <a:solidFill>
                  <a:srgbClr val="FF0000"/>
                </a:solidFill>
                <a:latin typeface="+mn-lt"/>
                <a:cs typeface="+mn-cs"/>
              </a:rPr>
              <a:t> di aiuto</a:t>
            </a:r>
          </a:p>
          <a:p>
            <a:pPr algn="ctr" fontAlgn="auto">
              <a:spcBef>
                <a:spcPts val="0"/>
              </a:spcBef>
              <a:spcAft>
                <a:spcPts val="0"/>
              </a:spcAft>
              <a:defRPr/>
            </a:pPr>
            <a:endParaRPr lang="it-IT" sz="2400" dirty="0">
              <a:solidFill>
                <a:srgbClr val="FF0000"/>
              </a:solidFill>
              <a:latin typeface="+mn-lt"/>
              <a:cs typeface="+mn-cs"/>
            </a:endParaRPr>
          </a:p>
          <a:p>
            <a:pPr algn="ctr" fontAlgn="auto">
              <a:spcBef>
                <a:spcPts val="0"/>
              </a:spcBef>
              <a:spcAft>
                <a:spcPts val="0"/>
              </a:spcAft>
              <a:defRPr/>
            </a:pPr>
            <a:r>
              <a:rPr lang="it-IT" sz="2400" dirty="0">
                <a:solidFill>
                  <a:srgbClr val="FF0000"/>
                </a:solidFill>
                <a:latin typeface="+mn-lt"/>
                <a:cs typeface="+mn-cs"/>
              </a:rPr>
              <a:t>È </a:t>
            </a:r>
            <a:r>
              <a:rPr lang="it-IT" sz="2400" dirty="0">
                <a:solidFill>
                  <a:srgbClr val="00B050"/>
                </a:solidFill>
                <a:latin typeface="+mn-lt"/>
                <a:cs typeface="+mn-cs"/>
              </a:rPr>
              <a:t>SO-STARE</a:t>
            </a:r>
            <a:r>
              <a:rPr lang="it-IT" sz="2400" dirty="0">
                <a:solidFill>
                  <a:srgbClr val="FF0000"/>
                </a:solidFill>
                <a:latin typeface="+mn-lt"/>
                <a:cs typeface="+mn-cs"/>
              </a:rPr>
              <a:t> </a:t>
            </a:r>
            <a:r>
              <a:rPr lang="it-IT" sz="2400" dirty="0">
                <a:solidFill>
                  <a:srgbClr val="FFC000"/>
                </a:solidFill>
                <a:latin typeface="+mn-lt"/>
                <a:cs typeface="+mn-cs"/>
              </a:rPr>
              <a:t>ATTENTI</a:t>
            </a:r>
            <a:r>
              <a:rPr lang="it-IT" sz="2400" dirty="0">
                <a:solidFill>
                  <a:srgbClr val="FF0000"/>
                </a:solidFill>
                <a:latin typeface="+mn-lt"/>
                <a:cs typeface="+mn-cs"/>
              </a:rPr>
              <a:t> alle biografie:</a:t>
            </a:r>
          </a:p>
        </p:txBody>
      </p:sp>
      <p:pic>
        <p:nvPicPr>
          <p:cNvPr id="106499" name="Immagine 4"/>
          <p:cNvPicPr>
            <a:picLocks noChangeAspect="1"/>
          </p:cNvPicPr>
          <p:nvPr/>
        </p:nvPicPr>
        <p:blipFill>
          <a:blip r:embed="rId2"/>
          <a:srcRect/>
          <a:stretch>
            <a:fillRect/>
          </a:stretch>
        </p:blipFill>
        <p:spPr bwMode="auto">
          <a:xfrm>
            <a:off x="107950" y="2609850"/>
            <a:ext cx="2951163" cy="19716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850" y="1412875"/>
            <a:ext cx="8569325" cy="5394325"/>
          </a:xfrm>
          <a:prstGeom prst="rect">
            <a:avLst/>
          </a:prstGeom>
        </p:spPr>
        <p:txBody>
          <a:bodyPr>
            <a:spAutoFit/>
          </a:bodyPr>
          <a:lstStyle/>
          <a:p>
            <a:pPr fontAlgn="auto">
              <a:spcBef>
                <a:spcPts val="0"/>
              </a:spcBef>
              <a:spcAft>
                <a:spcPts val="0"/>
              </a:spcAft>
              <a:defRPr/>
            </a:pPr>
            <a:r>
              <a:rPr lang="it-IT" sz="2000" dirty="0">
                <a:latin typeface="+mn-lt"/>
                <a:cs typeface="+mn-cs"/>
              </a:rPr>
              <a:t>Il </a:t>
            </a:r>
            <a:r>
              <a:rPr lang="it-IT" sz="2000" dirty="0">
                <a:latin typeface="+mn-lt"/>
                <a:cs typeface="+mn-cs"/>
              </a:rPr>
              <a:t>volto  Lo sguardo  Il sorriso  </a:t>
            </a:r>
          </a:p>
          <a:p>
            <a:pPr fontAlgn="auto">
              <a:spcBef>
                <a:spcPts val="0"/>
              </a:spcBef>
              <a:spcAft>
                <a:spcPts val="0"/>
              </a:spcAft>
              <a:defRPr/>
            </a:pPr>
            <a:r>
              <a:rPr lang="it-IT" sz="2000" dirty="0">
                <a:latin typeface="+mn-lt"/>
                <a:cs typeface="+mn-cs"/>
              </a:rPr>
              <a:t>La </a:t>
            </a:r>
            <a:r>
              <a:rPr lang="it-IT" sz="2000" dirty="0">
                <a:latin typeface="+mn-lt"/>
                <a:cs typeface="+mn-cs"/>
              </a:rPr>
              <a:t>gestualità del corpo  Il contatto </a:t>
            </a:r>
            <a:r>
              <a:rPr lang="it-IT" sz="2000" dirty="0">
                <a:latin typeface="+mn-lt"/>
                <a:cs typeface="+mn-cs"/>
              </a:rPr>
              <a:t> </a:t>
            </a:r>
          </a:p>
          <a:p>
            <a:pPr fontAlgn="auto">
              <a:spcBef>
                <a:spcPts val="0"/>
              </a:spcBef>
              <a:spcAft>
                <a:spcPts val="0"/>
              </a:spcAft>
              <a:defRPr/>
            </a:pPr>
            <a:r>
              <a:rPr lang="it-IT" sz="2000" dirty="0">
                <a:latin typeface="+mn-lt"/>
                <a:cs typeface="+mn-cs"/>
              </a:rPr>
              <a:t>La </a:t>
            </a:r>
            <a:r>
              <a:rPr lang="it-IT" sz="2000" dirty="0">
                <a:latin typeface="+mn-lt"/>
                <a:cs typeface="+mn-cs"/>
              </a:rPr>
              <a:t>postura  La distanza / vicinanza  </a:t>
            </a:r>
          </a:p>
          <a:p>
            <a:pPr fontAlgn="auto">
              <a:spcBef>
                <a:spcPts val="0"/>
              </a:spcBef>
              <a:spcAft>
                <a:spcPts val="0"/>
              </a:spcAft>
              <a:defRPr/>
            </a:pPr>
            <a:r>
              <a:rPr lang="it-IT" sz="2000" dirty="0">
                <a:latin typeface="+mn-lt"/>
                <a:cs typeface="+mn-cs"/>
              </a:rPr>
              <a:t> L’abbigliamento  La tensione o la calma </a:t>
            </a:r>
            <a:r>
              <a:rPr lang="it-IT" sz="2000" dirty="0">
                <a:latin typeface="+mn-lt"/>
                <a:cs typeface="+mn-cs"/>
              </a:rPr>
              <a:t> </a:t>
            </a:r>
          </a:p>
          <a:p>
            <a:pPr fontAlgn="auto">
              <a:spcBef>
                <a:spcPts val="0"/>
              </a:spcBef>
              <a:spcAft>
                <a:spcPts val="0"/>
              </a:spcAft>
              <a:defRPr/>
            </a:pPr>
            <a:r>
              <a:rPr lang="it-IT" sz="2000" dirty="0">
                <a:latin typeface="+mn-lt"/>
                <a:cs typeface="+mn-cs"/>
              </a:rPr>
              <a:t>Il </a:t>
            </a:r>
            <a:r>
              <a:rPr lang="it-IT" sz="2000" dirty="0">
                <a:latin typeface="+mn-lt"/>
                <a:cs typeface="+mn-cs"/>
              </a:rPr>
              <a:t>timbro di voce (tonalità, intensività, velocità) </a:t>
            </a:r>
            <a:r>
              <a:rPr lang="it-IT" sz="2000" dirty="0">
                <a:latin typeface="+mn-lt"/>
                <a:cs typeface="+mn-cs"/>
              </a:rPr>
              <a:t> </a:t>
            </a:r>
            <a:r>
              <a:rPr lang="it-IT" sz="2000" dirty="0">
                <a:latin typeface="+mn-lt"/>
                <a:cs typeface="+mn-cs"/>
              </a:rPr>
              <a:t>…… </a:t>
            </a:r>
          </a:p>
          <a:p>
            <a:pPr fontAlgn="auto">
              <a:spcBef>
                <a:spcPts val="0"/>
              </a:spcBef>
              <a:spcAft>
                <a:spcPts val="0"/>
              </a:spcAft>
              <a:defRPr/>
            </a:pPr>
            <a:endParaRPr lang="it-IT" sz="1050" dirty="0">
              <a:latin typeface="+mn-lt"/>
              <a:cs typeface="+mn-cs"/>
            </a:endParaRPr>
          </a:p>
          <a:p>
            <a:pPr fontAlgn="auto">
              <a:spcBef>
                <a:spcPts val="0"/>
              </a:spcBef>
              <a:spcAft>
                <a:spcPts val="0"/>
              </a:spcAft>
              <a:defRPr/>
            </a:pPr>
            <a:r>
              <a:rPr lang="it-IT" sz="2400" i="1" dirty="0">
                <a:solidFill>
                  <a:schemeClr val="accent1"/>
                </a:solidFill>
                <a:latin typeface="MV Boli" panose="02000500030200090000" pitchFamily="2" charset="0"/>
                <a:cs typeface="MV Boli" panose="02000500030200090000" pitchFamily="2" charset="0"/>
              </a:rPr>
              <a:t>- Con tutta la persona </a:t>
            </a:r>
          </a:p>
          <a:p>
            <a:pPr fontAlgn="auto">
              <a:spcBef>
                <a:spcPts val="0"/>
              </a:spcBef>
              <a:spcAft>
                <a:spcPts val="0"/>
              </a:spcAft>
              <a:defRPr/>
            </a:pPr>
            <a:r>
              <a:rPr lang="it-IT" sz="2400" b="1" i="1" dirty="0">
                <a:solidFill>
                  <a:schemeClr val="accent2"/>
                </a:solidFill>
                <a:latin typeface="MV Boli" panose="02000500030200090000" pitchFamily="2" charset="0"/>
                <a:cs typeface="MV Boli" panose="02000500030200090000" pitchFamily="2" charset="0"/>
              </a:rPr>
              <a:t>    - Ponendo l’altro al centro del dialogo e 				dell’attenzione </a:t>
            </a:r>
          </a:p>
          <a:p>
            <a:pPr fontAlgn="auto">
              <a:spcBef>
                <a:spcPts val="0"/>
              </a:spcBef>
              <a:spcAft>
                <a:spcPts val="0"/>
              </a:spcAft>
              <a:defRPr/>
            </a:pPr>
            <a:r>
              <a:rPr lang="it-IT" sz="2400" i="1" dirty="0">
                <a:solidFill>
                  <a:schemeClr val="accent1"/>
                </a:solidFill>
                <a:latin typeface="MV Boli" panose="02000500030200090000" pitchFamily="2" charset="0"/>
                <a:cs typeface="MV Boli" panose="02000500030200090000" pitchFamily="2" charset="0"/>
              </a:rPr>
              <a:t>	 - Mettendosi in sintonia con le sue emozioni e i 			suoi pensieri </a:t>
            </a:r>
          </a:p>
          <a:p>
            <a:pPr fontAlgn="auto">
              <a:spcBef>
                <a:spcPts val="0"/>
              </a:spcBef>
              <a:spcAft>
                <a:spcPts val="0"/>
              </a:spcAft>
              <a:defRPr/>
            </a:pPr>
            <a:r>
              <a:rPr lang="it-IT" sz="2400" i="1" dirty="0">
                <a:solidFill>
                  <a:schemeClr val="accent1"/>
                </a:solidFill>
                <a:latin typeface="MV Boli" panose="02000500030200090000" pitchFamily="2" charset="0"/>
                <a:cs typeface="MV Boli" panose="02000500030200090000" pitchFamily="2" charset="0"/>
              </a:rPr>
              <a:t>	  </a:t>
            </a:r>
            <a:r>
              <a:rPr lang="it-IT" sz="2400" b="1" i="1" dirty="0">
                <a:solidFill>
                  <a:schemeClr val="accent2"/>
                </a:solidFill>
                <a:latin typeface="MV Boli" panose="02000500030200090000" pitchFamily="2" charset="0"/>
                <a:cs typeface="MV Boli" panose="02000500030200090000" pitchFamily="2" charset="0"/>
              </a:rPr>
              <a:t>   - Usando una varietà di risorse </a:t>
            </a:r>
          </a:p>
          <a:p>
            <a:pPr fontAlgn="auto">
              <a:spcBef>
                <a:spcPts val="0"/>
              </a:spcBef>
              <a:spcAft>
                <a:spcPts val="0"/>
              </a:spcAft>
              <a:defRPr/>
            </a:pPr>
            <a:r>
              <a:rPr lang="it-IT" sz="2400" b="1" i="1" dirty="0">
                <a:solidFill>
                  <a:schemeClr val="accent2"/>
                </a:solidFill>
                <a:latin typeface="MV Boli" panose="02000500030200090000" pitchFamily="2" charset="0"/>
                <a:cs typeface="MV Boli" panose="02000500030200090000" pitchFamily="2" charset="0"/>
              </a:rPr>
              <a:t>			gesti, silenzio, sorriso) </a:t>
            </a:r>
          </a:p>
          <a:p>
            <a:pPr fontAlgn="auto">
              <a:spcBef>
                <a:spcPts val="0"/>
              </a:spcBef>
              <a:spcAft>
                <a:spcPts val="0"/>
              </a:spcAft>
              <a:defRPr/>
            </a:pPr>
            <a:r>
              <a:rPr lang="it-IT" sz="2400" i="1" dirty="0">
                <a:solidFill>
                  <a:schemeClr val="accent1"/>
                </a:solidFill>
                <a:latin typeface="MV Boli" panose="02000500030200090000" pitchFamily="2" charset="0"/>
                <a:cs typeface="MV Boli" panose="02000500030200090000" pitchFamily="2" charset="0"/>
              </a:rPr>
              <a:t>		 </a:t>
            </a:r>
            <a:r>
              <a:rPr lang="it-IT" sz="2400" i="1" dirty="0">
                <a:solidFill>
                  <a:schemeClr val="accent1"/>
                </a:solidFill>
                <a:latin typeface="MV Boli" panose="02000500030200090000" pitchFamily="2" charset="0"/>
                <a:cs typeface="MV Boli" panose="02000500030200090000" pitchFamily="2" charset="0"/>
              </a:rPr>
              <a:t>		- </a:t>
            </a:r>
            <a:r>
              <a:rPr lang="it-IT" sz="2400" i="1" dirty="0">
                <a:solidFill>
                  <a:schemeClr val="accent1"/>
                </a:solidFill>
                <a:latin typeface="MV Boli" panose="02000500030200090000" pitchFamily="2" charset="0"/>
                <a:cs typeface="MV Boli" panose="02000500030200090000" pitchFamily="2" charset="0"/>
              </a:rPr>
              <a:t>Evitando di bombardare la persona di 							domande</a:t>
            </a:r>
          </a:p>
          <a:p>
            <a:pPr fontAlgn="auto">
              <a:spcBef>
                <a:spcPts val="0"/>
              </a:spcBef>
              <a:spcAft>
                <a:spcPts val="0"/>
              </a:spcAft>
              <a:defRPr/>
            </a:pPr>
            <a:endParaRPr lang="it-IT" dirty="0">
              <a:latin typeface="+mn-lt"/>
              <a:cs typeface="+mn-cs"/>
            </a:endParaRPr>
          </a:p>
        </p:txBody>
      </p:sp>
      <p:sp>
        <p:nvSpPr>
          <p:cNvPr id="107522" name="Rettangolo 3"/>
          <p:cNvSpPr>
            <a:spLocks noChangeArrowheads="1"/>
          </p:cNvSpPr>
          <p:nvPr/>
        </p:nvSpPr>
        <p:spPr bwMode="auto">
          <a:xfrm>
            <a:off x="250825" y="115888"/>
            <a:ext cx="8642350" cy="1201737"/>
          </a:xfrm>
          <a:prstGeom prst="rect">
            <a:avLst/>
          </a:prstGeom>
          <a:solidFill>
            <a:schemeClr val="bg2"/>
          </a:solidFill>
          <a:ln w="9525">
            <a:noFill/>
            <a:miter lim="800000"/>
            <a:headEnd/>
            <a:tailEnd/>
          </a:ln>
        </p:spPr>
        <p:txBody>
          <a:bodyPr>
            <a:spAutoFit/>
          </a:bodyPr>
          <a:lstStyle/>
          <a:p>
            <a:pPr algn="ctr"/>
            <a:r>
              <a:rPr lang="it-IT" altLang="it-IT" sz="2400">
                <a:solidFill>
                  <a:srgbClr val="FF0000"/>
                </a:solidFill>
                <a:latin typeface="Tahoma" pitchFamily="34" charset="0"/>
              </a:rPr>
              <a:t>Relazione </a:t>
            </a:r>
            <a:r>
              <a:rPr lang="it-IT" altLang="it-IT" sz="2400" i="1">
                <a:solidFill>
                  <a:schemeClr val="accent1"/>
                </a:solidFill>
                <a:latin typeface="Tahoma" pitchFamily="34" charset="0"/>
              </a:rPr>
              <a:t>pastorale</a:t>
            </a:r>
            <a:r>
              <a:rPr lang="it-IT" altLang="it-IT" sz="2400">
                <a:solidFill>
                  <a:srgbClr val="FF0000"/>
                </a:solidFill>
                <a:latin typeface="Tahoma" pitchFamily="34" charset="0"/>
              </a:rPr>
              <a:t> di aiuto</a:t>
            </a:r>
          </a:p>
          <a:p>
            <a:pPr algn="ctr"/>
            <a:endParaRPr lang="it-IT" altLang="it-IT" sz="2400">
              <a:solidFill>
                <a:srgbClr val="FF0000"/>
              </a:solidFill>
              <a:latin typeface="Tahoma" pitchFamily="34" charset="0"/>
            </a:endParaRPr>
          </a:p>
          <a:p>
            <a:pPr algn="ctr"/>
            <a:r>
              <a:rPr lang="it-IT" altLang="it-IT" sz="2400">
                <a:solidFill>
                  <a:srgbClr val="FF0000"/>
                </a:solidFill>
                <a:latin typeface="Tahoma" pitchFamily="34" charset="0"/>
              </a:rPr>
              <a:t>È </a:t>
            </a:r>
            <a:r>
              <a:rPr lang="it-IT" altLang="it-IT" sz="2400">
                <a:solidFill>
                  <a:srgbClr val="00B050"/>
                </a:solidFill>
                <a:latin typeface="Tahoma" pitchFamily="34" charset="0"/>
              </a:rPr>
              <a:t>SO-STARE</a:t>
            </a:r>
            <a:r>
              <a:rPr lang="it-IT" altLang="it-IT" sz="2400">
                <a:solidFill>
                  <a:srgbClr val="FF0000"/>
                </a:solidFill>
                <a:latin typeface="Tahoma" pitchFamily="34" charset="0"/>
              </a:rPr>
              <a:t> </a:t>
            </a:r>
            <a:r>
              <a:rPr lang="it-IT" altLang="it-IT" sz="2400">
                <a:solidFill>
                  <a:srgbClr val="FFC000"/>
                </a:solidFill>
                <a:latin typeface="Tahoma" pitchFamily="34" charset="0"/>
              </a:rPr>
              <a:t>e OSSERVARE</a:t>
            </a:r>
            <a:r>
              <a:rPr lang="it-IT" altLang="it-IT" sz="2400">
                <a:solidFill>
                  <a:srgbClr val="FF0000"/>
                </a:solidFill>
                <a:latin typeface="Tahoma" pitchFamily="34" charset="0"/>
              </a:rPr>
              <a:t>:</a:t>
            </a:r>
          </a:p>
        </p:txBody>
      </p:sp>
      <p:pic>
        <p:nvPicPr>
          <p:cNvPr id="107523" name="Immagine 4"/>
          <p:cNvPicPr>
            <a:picLocks noChangeAspect="1"/>
          </p:cNvPicPr>
          <p:nvPr/>
        </p:nvPicPr>
        <p:blipFill>
          <a:blip r:embed="rId2"/>
          <a:srcRect/>
          <a:stretch>
            <a:fillRect/>
          </a:stretch>
        </p:blipFill>
        <p:spPr bwMode="auto">
          <a:xfrm>
            <a:off x="7308850" y="1412875"/>
            <a:ext cx="1420813" cy="25098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egnaposto contenuto 2"/>
          <p:cNvSpPr>
            <a:spLocks noGrp="1"/>
          </p:cNvSpPr>
          <p:nvPr>
            <p:ph idx="1"/>
          </p:nvPr>
        </p:nvSpPr>
        <p:spPr>
          <a:xfrm>
            <a:off x="949325" y="0"/>
            <a:ext cx="7985125" cy="6389688"/>
          </a:xfrm>
        </p:spPr>
        <p:txBody>
          <a:bodyPr rtlCol="0">
            <a:normAutofit fontScale="32500" lnSpcReduction="20000"/>
          </a:bodyPr>
          <a:lstStyle/>
          <a:p>
            <a:pPr algn="ctr" fontAlgn="auto">
              <a:spcAft>
                <a:spcPts val="0"/>
              </a:spcAft>
              <a:buFont typeface="Wingdings 2" pitchFamily="18" charset="2"/>
              <a:buNone/>
              <a:defRPr/>
            </a:pPr>
            <a:endParaRPr lang="it-IT" altLang="it-IT" sz="6200" b="1" i="1" dirty="0" smtClean="0">
              <a:solidFill>
                <a:srgbClr val="FF0000"/>
              </a:solidFill>
              <a:latin typeface="Bookman Old Style" pitchFamily="18" charset="0"/>
            </a:endParaRPr>
          </a:p>
          <a:p>
            <a:pPr algn="ctr" fontAlgn="auto">
              <a:spcAft>
                <a:spcPts val="0"/>
              </a:spcAft>
              <a:buFont typeface="Wingdings 2" pitchFamily="18" charset="2"/>
              <a:buNone/>
              <a:defRPr/>
            </a:pPr>
            <a:r>
              <a:rPr lang="it-IT" altLang="it-IT" sz="6200" b="1" i="1" dirty="0" smtClean="0">
                <a:solidFill>
                  <a:srgbClr val="FF0000"/>
                </a:solidFill>
                <a:latin typeface="Bookman Old Style" pitchFamily="18" charset="0"/>
              </a:rPr>
              <a:t>Tipi di relazioni</a:t>
            </a:r>
          </a:p>
          <a:p>
            <a:pPr algn="ctr" fontAlgn="auto">
              <a:spcAft>
                <a:spcPts val="0"/>
              </a:spcAft>
              <a:buFont typeface="Wingdings 2" pitchFamily="18" charset="2"/>
              <a:buNone/>
              <a:defRPr/>
            </a:pPr>
            <a:endParaRPr lang="it-IT" altLang="it-IT" sz="6200" b="1" i="1" dirty="0" smtClean="0">
              <a:solidFill>
                <a:srgbClr val="FF0000"/>
              </a:solidFill>
              <a:latin typeface="Bookman Old Style" pitchFamily="18" charset="0"/>
            </a:endParaRPr>
          </a:p>
          <a:p>
            <a:pPr algn="ctr" fontAlgn="auto">
              <a:spcAft>
                <a:spcPts val="0"/>
              </a:spcAft>
              <a:buFont typeface="Wingdings" pitchFamily="2" charset="2"/>
              <a:buChar char="v"/>
              <a:defRPr/>
            </a:pPr>
            <a:r>
              <a:rPr lang="it-IT" altLang="it-IT" sz="6200" i="1" dirty="0" smtClean="0">
                <a:solidFill>
                  <a:srgbClr val="6600CC"/>
                </a:solidFill>
                <a:latin typeface="Bookman Old Style" pitchFamily="18" charset="0"/>
              </a:rPr>
              <a:t>Sociale</a:t>
            </a:r>
          </a:p>
          <a:p>
            <a:pPr algn="ctr" fontAlgn="auto">
              <a:spcAft>
                <a:spcPts val="0"/>
              </a:spcAft>
              <a:buFont typeface="Wingdings" pitchFamily="2" charset="2"/>
              <a:buChar char="v"/>
              <a:defRPr/>
            </a:pPr>
            <a:endParaRPr lang="it-IT" altLang="it-IT" sz="6200" i="1" dirty="0" smtClean="0">
              <a:solidFill>
                <a:srgbClr val="6600CC"/>
              </a:solidFill>
              <a:latin typeface="Bookman Old Style" pitchFamily="18" charset="0"/>
            </a:endParaRPr>
          </a:p>
          <a:p>
            <a:pPr algn="ctr" fontAlgn="auto">
              <a:spcAft>
                <a:spcPts val="0"/>
              </a:spcAft>
              <a:buFont typeface="Wingdings" pitchFamily="2" charset="2"/>
              <a:buChar char="v"/>
              <a:defRPr/>
            </a:pPr>
            <a:r>
              <a:rPr lang="it-IT" altLang="it-IT" sz="6200" i="1" dirty="0" smtClean="0">
                <a:solidFill>
                  <a:srgbClr val="6600CC"/>
                </a:solidFill>
                <a:latin typeface="Bookman Old Style" pitchFamily="18" charset="0"/>
              </a:rPr>
              <a:t>Amicale</a:t>
            </a:r>
          </a:p>
          <a:p>
            <a:pPr algn="ctr" fontAlgn="auto">
              <a:spcAft>
                <a:spcPts val="0"/>
              </a:spcAft>
              <a:buFont typeface="Wingdings" pitchFamily="2" charset="2"/>
              <a:buChar char="v"/>
              <a:defRPr/>
            </a:pPr>
            <a:endParaRPr lang="it-IT" altLang="it-IT" sz="6200" i="1" dirty="0" smtClean="0">
              <a:solidFill>
                <a:srgbClr val="6600CC"/>
              </a:solidFill>
              <a:latin typeface="Bookman Old Style" pitchFamily="18" charset="0"/>
            </a:endParaRPr>
          </a:p>
          <a:p>
            <a:pPr algn="ctr" fontAlgn="auto">
              <a:spcAft>
                <a:spcPts val="0"/>
              </a:spcAft>
              <a:buFont typeface="Wingdings" pitchFamily="2" charset="2"/>
              <a:buChar char="v"/>
              <a:defRPr/>
            </a:pPr>
            <a:r>
              <a:rPr lang="it-IT" altLang="it-IT" sz="6200" i="1" dirty="0" smtClean="0">
                <a:solidFill>
                  <a:srgbClr val="6600CC"/>
                </a:solidFill>
                <a:latin typeface="Bookman Old Style" pitchFamily="18" charset="0"/>
              </a:rPr>
              <a:t>Parentale</a:t>
            </a:r>
          </a:p>
          <a:p>
            <a:pPr algn="ctr" fontAlgn="auto">
              <a:spcAft>
                <a:spcPts val="0"/>
              </a:spcAft>
              <a:buFont typeface="Wingdings" pitchFamily="2" charset="2"/>
              <a:buChar char="v"/>
              <a:defRPr/>
            </a:pPr>
            <a:endParaRPr lang="it-IT" altLang="it-IT" sz="5000" i="1" dirty="0" smtClean="0">
              <a:solidFill>
                <a:srgbClr val="6600CC"/>
              </a:solidFill>
              <a:latin typeface="Bookman Old Style" pitchFamily="18" charset="0"/>
            </a:endParaRPr>
          </a:p>
          <a:p>
            <a:pPr algn="ctr" fontAlgn="auto">
              <a:spcAft>
                <a:spcPts val="0"/>
              </a:spcAft>
              <a:buFont typeface="Wingdings" pitchFamily="2" charset="2"/>
              <a:buChar char="v"/>
              <a:defRPr/>
            </a:pPr>
            <a:r>
              <a:rPr lang="it-IT" altLang="it-IT" sz="6200" b="1" i="1" dirty="0" smtClean="0">
                <a:solidFill>
                  <a:srgbClr val="6600CC"/>
                </a:solidFill>
                <a:latin typeface="Bookman Old Style" pitchFamily="18" charset="0"/>
              </a:rPr>
              <a:t>Di aiuto:</a:t>
            </a:r>
          </a:p>
          <a:p>
            <a:pPr algn="ctr" fontAlgn="auto">
              <a:spcAft>
                <a:spcPts val="0"/>
              </a:spcAft>
              <a:buFont typeface="Wingdings" pitchFamily="2" charset="2"/>
              <a:buNone/>
              <a:defRPr/>
            </a:pPr>
            <a:endParaRPr lang="it-IT" altLang="it-IT" sz="6200" b="1" i="1" dirty="0" smtClean="0">
              <a:solidFill>
                <a:srgbClr val="6600CC"/>
              </a:solidFill>
              <a:latin typeface="Bookman Old Style" pitchFamily="18" charset="0"/>
            </a:endParaRPr>
          </a:p>
          <a:p>
            <a:pPr algn="ctr" fontAlgn="auto">
              <a:spcAft>
                <a:spcPts val="0"/>
              </a:spcAft>
              <a:buFont typeface="Wingdings" pitchFamily="2" charset="2"/>
              <a:buNone/>
              <a:defRPr/>
            </a:pPr>
            <a:endParaRPr lang="it-IT" altLang="it-IT" sz="6200" b="1" i="1" dirty="0" smtClean="0">
              <a:solidFill>
                <a:srgbClr val="6600CC"/>
              </a:solidFill>
              <a:latin typeface="Bookman Old Style" pitchFamily="18" charset="0"/>
            </a:endParaRPr>
          </a:p>
          <a:p>
            <a:pPr algn="just" fontAlgn="auto">
              <a:spcAft>
                <a:spcPts val="0"/>
              </a:spcAft>
              <a:buFont typeface="Wingdings" pitchFamily="2" charset="2"/>
              <a:buNone/>
              <a:defRPr/>
            </a:pPr>
            <a:r>
              <a:rPr lang="it-IT" altLang="it-IT" sz="6200" dirty="0" smtClean="0">
                <a:latin typeface="Bookman Old Style" pitchFamily="18" charset="0"/>
              </a:rPr>
              <a:t>	-  condizione di sofferenza</a:t>
            </a:r>
          </a:p>
          <a:p>
            <a:pPr algn="just" fontAlgn="auto">
              <a:spcAft>
                <a:spcPts val="0"/>
              </a:spcAft>
              <a:buFont typeface="Wingdings" pitchFamily="2" charset="2"/>
              <a:buNone/>
              <a:defRPr/>
            </a:pPr>
            <a:r>
              <a:rPr lang="it-IT" altLang="it-IT" sz="6200" dirty="0" smtClean="0">
                <a:latin typeface="Bookman Old Style" pitchFamily="18" charset="0"/>
              </a:rPr>
              <a:t>	-  asimmetria di ruolo</a:t>
            </a:r>
          </a:p>
          <a:p>
            <a:pPr algn="just" fontAlgn="auto">
              <a:spcAft>
                <a:spcPts val="0"/>
              </a:spcAft>
              <a:buFont typeface="Wingdings" pitchFamily="2" charset="2"/>
              <a:buNone/>
              <a:defRPr/>
            </a:pPr>
            <a:r>
              <a:rPr lang="it-IT" altLang="it-IT" sz="6200" dirty="0" smtClean="0">
                <a:latin typeface="Bookman Old Style" pitchFamily="18" charset="0"/>
              </a:rPr>
              <a:t>	-  durata variabile</a:t>
            </a:r>
          </a:p>
          <a:p>
            <a:pPr algn="just" fontAlgn="auto">
              <a:spcAft>
                <a:spcPts val="0"/>
              </a:spcAft>
              <a:buFont typeface="Wingdings" pitchFamily="2" charset="2"/>
              <a:buNone/>
              <a:defRPr/>
            </a:pPr>
            <a:r>
              <a:rPr lang="it-IT" altLang="it-IT" sz="6200" dirty="0" smtClean="0">
                <a:latin typeface="Bookman Old Style" pitchFamily="18" charset="0"/>
              </a:rPr>
              <a:t>	-  finalità: fornire aiuto al paziente, </a:t>
            </a:r>
          </a:p>
          <a:p>
            <a:pPr algn="just" fontAlgn="auto">
              <a:spcAft>
                <a:spcPts val="0"/>
              </a:spcAft>
              <a:buFont typeface="Wingdings" pitchFamily="2" charset="2"/>
              <a:buNone/>
              <a:defRPr/>
            </a:pPr>
            <a:r>
              <a:rPr lang="it-IT" altLang="it-IT" sz="6200" dirty="0" smtClean="0">
                <a:latin typeface="Bookman Old Style" pitchFamily="18" charset="0"/>
              </a:rPr>
              <a:t>			    alla persona anziana</a:t>
            </a:r>
          </a:p>
          <a:p>
            <a:pPr algn="just" fontAlgn="auto">
              <a:spcAft>
                <a:spcPts val="0"/>
              </a:spcAft>
              <a:buFont typeface="Wingdings" pitchFamily="2" charset="2"/>
              <a:buChar char="v"/>
              <a:defRPr/>
            </a:pPr>
            <a:endParaRPr lang="it-IT" altLang="it-IT" dirty="0" smtClean="0">
              <a:latin typeface="Bookman Old Style" pitchFamily="18" charset="0"/>
            </a:endParaRPr>
          </a:p>
          <a:p>
            <a:pPr algn="just" fontAlgn="auto">
              <a:spcAft>
                <a:spcPts val="0"/>
              </a:spcAft>
              <a:buFont typeface="Wingdings" pitchFamily="2" charset="2"/>
              <a:buChar char="v"/>
              <a:defRPr/>
            </a:pPr>
            <a:endParaRPr lang="it-IT" altLang="it-IT" dirty="0" smtClean="0">
              <a:latin typeface="Bookman Old Style" pitchFamily="18" charset="0"/>
            </a:endParaRPr>
          </a:p>
          <a:p>
            <a:pPr algn="just" fontAlgn="auto">
              <a:spcAft>
                <a:spcPts val="0"/>
              </a:spcAft>
              <a:buFont typeface="Wingdings 2" pitchFamily="18" charset="2"/>
              <a:buNone/>
              <a:defRPr/>
            </a:pPr>
            <a:r>
              <a:rPr lang="it-IT" altLang="it-IT" dirty="0" smtClean="0">
                <a:latin typeface="Bookman Old Style" pitchFamily="18" charset="0"/>
              </a:rPr>
              <a:t>	</a:t>
            </a:r>
          </a:p>
          <a:p>
            <a:pPr algn="just" fontAlgn="auto">
              <a:spcAft>
                <a:spcPts val="0"/>
              </a:spcAft>
              <a:buFont typeface="Wingdings 2" pitchFamily="18" charset="2"/>
              <a:buNone/>
              <a:defRPr/>
            </a:pPr>
            <a:endParaRPr lang="it-IT" altLang="it-IT" dirty="0" smtClean="0">
              <a:latin typeface="Bookman Old Style" pitchFamily="18" charset="0"/>
            </a:endParaRPr>
          </a:p>
          <a:p>
            <a:pPr algn="just" fontAlgn="auto">
              <a:spcAft>
                <a:spcPts val="0"/>
              </a:spcAft>
              <a:buFont typeface="Wingdings 2" pitchFamily="18" charset="2"/>
              <a:buNone/>
              <a:defRPr/>
            </a:pPr>
            <a:endParaRPr lang="it-IT" altLang="it-IT" dirty="0" smtClean="0"/>
          </a:p>
          <a:p>
            <a:pPr algn="just" fontAlgn="auto">
              <a:spcAft>
                <a:spcPts val="0"/>
              </a:spcAft>
              <a:buFont typeface="Wingdings 2" pitchFamily="18" charset="2"/>
              <a:buNone/>
              <a:defRPr/>
            </a:pPr>
            <a:endParaRPr lang="it-IT" altLang="it-IT" dirty="0" smtClean="0">
              <a:latin typeface="Bookman Old Style" pitchFamily="18" charset="0"/>
            </a:endParaRPr>
          </a:p>
          <a:p>
            <a:pPr fontAlgn="auto">
              <a:spcAft>
                <a:spcPts val="0"/>
              </a:spcAft>
              <a:buFont typeface="Wingdings 2" pitchFamily="18" charset="2"/>
              <a:buNone/>
              <a:defRPr/>
            </a:pPr>
            <a:endParaRPr lang="it-IT" altLang="it-IT" dirty="0" smtClean="0"/>
          </a:p>
        </p:txBody>
      </p:sp>
      <p:pic>
        <p:nvPicPr>
          <p:cNvPr id="17410" name="Picture 11" descr="costruire-relazioni-blog"/>
          <p:cNvPicPr>
            <a:picLocks noChangeAspect="1" noChangeArrowheads="1"/>
          </p:cNvPicPr>
          <p:nvPr/>
        </p:nvPicPr>
        <p:blipFill>
          <a:blip r:embed="rId2"/>
          <a:srcRect/>
          <a:stretch>
            <a:fillRect/>
          </a:stretch>
        </p:blipFill>
        <p:spPr bwMode="auto">
          <a:xfrm>
            <a:off x="395288" y="500063"/>
            <a:ext cx="2857500" cy="28575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7950" y="1484313"/>
            <a:ext cx="9001125" cy="4554537"/>
          </a:xfrm>
          <a:prstGeom prst="rect">
            <a:avLst/>
          </a:prstGeom>
        </p:spPr>
        <p:txBody>
          <a:bodyPr>
            <a:spAutoFit/>
          </a:bodyPr>
          <a:lstStyle/>
          <a:p>
            <a:pPr fontAlgn="auto">
              <a:spcBef>
                <a:spcPts val="0"/>
              </a:spcBef>
              <a:spcAft>
                <a:spcPts val="0"/>
              </a:spcAft>
              <a:defRPr/>
            </a:pPr>
            <a:r>
              <a:rPr lang="it-IT" dirty="0">
                <a:latin typeface="+mn-lt"/>
                <a:cs typeface="+mn-cs"/>
              </a:rPr>
              <a:t>			</a:t>
            </a:r>
            <a:r>
              <a:rPr lang="it-IT" dirty="0">
                <a:latin typeface="+mn-lt"/>
                <a:cs typeface="+mn-cs"/>
              </a:rPr>
              <a:t>				Essere </a:t>
            </a:r>
            <a:r>
              <a:rPr lang="it-IT" dirty="0">
                <a:latin typeface="+mn-lt"/>
                <a:cs typeface="+mn-cs"/>
              </a:rPr>
              <a:t>rilassati  </a:t>
            </a:r>
            <a:r>
              <a:rPr lang="it-IT" dirty="0">
                <a:latin typeface="+mn-lt"/>
                <a:cs typeface="+mn-cs"/>
              </a:rPr>
              <a:t>  Accettare </a:t>
            </a:r>
            <a:r>
              <a:rPr lang="it-IT" dirty="0">
                <a:latin typeface="+mn-lt"/>
                <a:cs typeface="+mn-cs"/>
              </a:rPr>
              <a:t>l’interlocutore </a:t>
            </a:r>
            <a:r>
              <a:rPr lang="it-IT" dirty="0">
                <a:latin typeface="+mn-lt"/>
                <a:cs typeface="+mn-cs"/>
              </a:rPr>
              <a:t> </a:t>
            </a:r>
          </a:p>
          <a:p>
            <a:pPr fontAlgn="auto">
              <a:spcBef>
                <a:spcPts val="0"/>
              </a:spcBef>
              <a:spcAft>
                <a:spcPts val="0"/>
              </a:spcAft>
              <a:defRPr/>
            </a:pPr>
            <a:r>
              <a:rPr lang="it-IT" dirty="0">
                <a:latin typeface="+mn-lt"/>
                <a:cs typeface="+mn-cs"/>
              </a:rPr>
              <a:t>	</a:t>
            </a:r>
            <a:r>
              <a:rPr lang="it-IT" dirty="0">
                <a:latin typeface="+mn-lt"/>
                <a:cs typeface="+mn-cs"/>
              </a:rPr>
              <a:t>						Concentrarsi </a:t>
            </a:r>
            <a:r>
              <a:rPr lang="it-IT" dirty="0">
                <a:latin typeface="+mn-lt"/>
                <a:cs typeface="+mn-cs"/>
              </a:rPr>
              <a:t>sull’altro  (intenzionalmente) </a:t>
            </a:r>
            <a:r>
              <a:rPr lang="it-IT" dirty="0">
                <a:latin typeface="+mn-lt"/>
                <a:cs typeface="+mn-cs"/>
              </a:rPr>
              <a:t> </a:t>
            </a:r>
          </a:p>
          <a:p>
            <a:pPr fontAlgn="auto">
              <a:spcBef>
                <a:spcPts val="0"/>
              </a:spcBef>
              <a:spcAft>
                <a:spcPts val="0"/>
              </a:spcAft>
              <a:defRPr/>
            </a:pPr>
            <a:r>
              <a:rPr lang="it-IT" dirty="0">
                <a:latin typeface="+mn-lt"/>
                <a:cs typeface="+mn-cs"/>
              </a:rPr>
              <a:t>	</a:t>
            </a:r>
            <a:r>
              <a:rPr lang="it-IT" dirty="0">
                <a:latin typeface="+mn-lt"/>
                <a:cs typeface="+mn-cs"/>
              </a:rPr>
              <a:t>						Sospendere </a:t>
            </a:r>
            <a:r>
              <a:rPr lang="it-IT" dirty="0">
                <a:latin typeface="+mn-lt"/>
                <a:cs typeface="+mn-cs"/>
              </a:rPr>
              <a:t>ogni tipo di giudizio </a:t>
            </a:r>
            <a:r>
              <a:rPr lang="it-IT" dirty="0">
                <a:latin typeface="+mn-lt"/>
                <a:cs typeface="+mn-cs"/>
              </a:rPr>
              <a:t> </a:t>
            </a:r>
            <a:r>
              <a:rPr lang="it-IT" dirty="0">
                <a:latin typeface="+mn-lt"/>
                <a:cs typeface="+mn-cs"/>
              </a:rPr>
              <a:t> </a:t>
            </a:r>
          </a:p>
          <a:p>
            <a:pPr fontAlgn="auto">
              <a:spcBef>
                <a:spcPts val="0"/>
              </a:spcBef>
              <a:spcAft>
                <a:spcPts val="0"/>
              </a:spcAft>
              <a:defRPr/>
            </a:pPr>
            <a:r>
              <a:rPr lang="it-IT" dirty="0">
                <a:latin typeface="+mn-lt"/>
                <a:cs typeface="+mn-cs"/>
              </a:rPr>
              <a:t>				</a:t>
            </a:r>
            <a:r>
              <a:rPr lang="it-IT" dirty="0">
                <a:latin typeface="+mn-lt"/>
                <a:cs typeface="+mn-cs"/>
              </a:rPr>
              <a:t>			Cogliere </a:t>
            </a:r>
            <a:r>
              <a:rPr lang="it-IT" dirty="0">
                <a:latin typeface="+mn-lt"/>
                <a:cs typeface="+mn-cs"/>
              </a:rPr>
              <a:t>i temi di fondo  </a:t>
            </a:r>
          </a:p>
          <a:p>
            <a:pPr fontAlgn="auto">
              <a:spcBef>
                <a:spcPts val="0"/>
              </a:spcBef>
              <a:spcAft>
                <a:spcPts val="0"/>
              </a:spcAft>
              <a:defRPr/>
            </a:pPr>
            <a:r>
              <a:rPr lang="it-IT" dirty="0">
                <a:latin typeface="+mn-lt"/>
                <a:cs typeface="+mn-cs"/>
              </a:rPr>
              <a:t>				</a:t>
            </a:r>
            <a:r>
              <a:rPr lang="it-IT" dirty="0">
                <a:latin typeface="+mn-lt"/>
                <a:cs typeface="+mn-cs"/>
              </a:rPr>
              <a:t>			Attendere </a:t>
            </a:r>
            <a:r>
              <a:rPr lang="it-IT" dirty="0">
                <a:latin typeface="+mn-lt"/>
                <a:cs typeface="+mn-cs"/>
              </a:rPr>
              <a:t>prima di rispondere  </a:t>
            </a:r>
            <a:r>
              <a:rPr lang="it-IT" dirty="0">
                <a:latin typeface="+mn-lt"/>
                <a:cs typeface="+mn-cs"/>
              </a:rPr>
              <a:t>  saper </a:t>
            </a:r>
            <a:r>
              <a:rPr lang="it-IT" dirty="0">
                <a:latin typeface="+mn-lt"/>
                <a:cs typeface="+mn-cs"/>
              </a:rPr>
              <a:t>fare Silenzio  </a:t>
            </a:r>
          </a:p>
          <a:p>
            <a:pPr fontAlgn="auto">
              <a:spcBef>
                <a:spcPts val="0"/>
              </a:spcBef>
              <a:spcAft>
                <a:spcPts val="0"/>
              </a:spcAft>
              <a:defRPr/>
            </a:pPr>
            <a:r>
              <a:rPr lang="it-IT" dirty="0">
                <a:latin typeface="+mn-lt"/>
                <a:cs typeface="+mn-cs"/>
              </a:rPr>
              <a:t>				</a:t>
            </a:r>
            <a:r>
              <a:rPr lang="it-IT" dirty="0">
                <a:latin typeface="+mn-lt"/>
                <a:cs typeface="+mn-cs"/>
              </a:rPr>
              <a:t>			Sintetizzare </a:t>
            </a:r>
            <a:r>
              <a:rPr lang="it-IT" dirty="0">
                <a:latin typeface="+mn-lt"/>
                <a:cs typeface="+mn-cs"/>
              </a:rPr>
              <a:t>i messaggi  </a:t>
            </a:r>
            <a:r>
              <a:rPr lang="it-IT" dirty="0">
                <a:latin typeface="+mn-lt"/>
                <a:cs typeface="+mn-cs"/>
              </a:rPr>
              <a:t> …</a:t>
            </a:r>
            <a:endParaRPr lang="it-IT" dirty="0">
              <a:latin typeface="+mn-lt"/>
              <a:cs typeface="+mn-cs"/>
            </a:endParaRPr>
          </a:p>
          <a:p>
            <a:pPr fontAlgn="auto">
              <a:spcBef>
                <a:spcPts val="0"/>
              </a:spcBef>
              <a:spcAft>
                <a:spcPts val="0"/>
              </a:spcAft>
              <a:defRPr/>
            </a:pPr>
            <a:endParaRPr lang="it-IT" i="1" dirty="0">
              <a:solidFill>
                <a:schemeClr val="accent3"/>
              </a:solidFill>
              <a:latin typeface="+mn-lt"/>
              <a:cs typeface="+mn-cs"/>
            </a:endParaRPr>
          </a:p>
          <a:p>
            <a:pPr fontAlgn="auto">
              <a:spcBef>
                <a:spcPts val="0"/>
              </a:spcBef>
              <a:spcAft>
                <a:spcPts val="0"/>
              </a:spcAft>
              <a:defRPr/>
            </a:pPr>
            <a:r>
              <a:rPr lang="it-IT" i="1" dirty="0">
                <a:latin typeface="+mn-lt"/>
                <a:cs typeface="+mn-cs"/>
              </a:rPr>
              <a:t>(</a:t>
            </a:r>
            <a:r>
              <a:rPr lang="it-IT" i="1" dirty="0" err="1">
                <a:latin typeface="+mn-lt"/>
                <a:cs typeface="+mn-cs"/>
              </a:rPr>
              <a:t>Mortari</a:t>
            </a:r>
            <a:r>
              <a:rPr lang="it-IT" i="1" dirty="0">
                <a:latin typeface="+mn-lt"/>
                <a:cs typeface="+mn-cs"/>
              </a:rPr>
              <a:t>)</a:t>
            </a:r>
            <a:endParaRPr lang="it-IT" i="1" dirty="0">
              <a:solidFill>
                <a:schemeClr val="accent3"/>
              </a:solidFill>
              <a:latin typeface="+mn-lt"/>
              <a:cs typeface="+mn-cs"/>
            </a:endParaRPr>
          </a:p>
          <a:p>
            <a:pPr fontAlgn="auto">
              <a:spcBef>
                <a:spcPts val="0"/>
              </a:spcBef>
              <a:spcAft>
                <a:spcPts val="0"/>
              </a:spcAft>
              <a:defRPr/>
            </a:pPr>
            <a:r>
              <a:rPr lang="it-IT" b="1" i="1" dirty="0">
                <a:solidFill>
                  <a:schemeClr val="accent3"/>
                </a:solidFill>
                <a:latin typeface="+mn-lt"/>
                <a:cs typeface="+mn-cs"/>
              </a:rPr>
              <a:t>«</a:t>
            </a:r>
            <a:r>
              <a:rPr lang="it-IT" b="1" i="1" dirty="0">
                <a:solidFill>
                  <a:schemeClr val="accent2"/>
                </a:solidFill>
                <a:latin typeface="+mn-lt"/>
                <a:cs typeface="+mn-cs"/>
              </a:rPr>
              <a:t>Ascoltare</a:t>
            </a:r>
            <a:r>
              <a:rPr lang="it-IT" b="1" i="1" dirty="0">
                <a:solidFill>
                  <a:schemeClr val="accent3"/>
                </a:solidFill>
                <a:latin typeface="+mn-lt"/>
                <a:cs typeface="+mn-cs"/>
              </a:rPr>
              <a:t> viene dal greco </a:t>
            </a:r>
            <a:r>
              <a:rPr lang="it-IT" b="1" i="1" dirty="0" err="1">
                <a:solidFill>
                  <a:schemeClr val="accent3"/>
                </a:solidFill>
                <a:latin typeface="+mn-lt"/>
                <a:cs typeface="+mn-cs"/>
              </a:rPr>
              <a:t>ἀκούω</a:t>
            </a:r>
            <a:r>
              <a:rPr lang="it-IT" b="1" i="1" dirty="0">
                <a:solidFill>
                  <a:schemeClr val="accent3"/>
                </a:solidFill>
                <a:latin typeface="+mn-lt"/>
                <a:cs typeface="+mn-cs"/>
              </a:rPr>
              <a:t> che significa non solo «odo» e «percepisco» </a:t>
            </a:r>
            <a:endParaRPr lang="it-IT" b="1" i="1" dirty="0">
              <a:solidFill>
                <a:schemeClr val="accent3"/>
              </a:solidFill>
              <a:latin typeface="+mn-lt"/>
              <a:cs typeface="+mn-cs"/>
            </a:endParaRPr>
          </a:p>
          <a:p>
            <a:pPr fontAlgn="auto">
              <a:spcBef>
                <a:spcPts val="0"/>
              </a:spcBef>
              <a:spcAft>
                <a:spcPts val="0"/>
              </a:spcAft>
              <a:defRPr/>
            </a:pPr>
            <a:r>
              <a:rPr lang="it-IT" b="1" i="1" dirty="0">
                <a:solidFill>
                  <a:schemeClr val="accent3"/>
                </a:solidFill>
                <a:latin typeface="+mn-lt"/>
                <a:cs typeface="+mn-cs"/>
              </a:rPr>
              <a:t>ma </a:t>
            </a:r>
            <a:r>
              <a:rPr lang="it-IT" b="1" i="1" dirty="0">
                <a:solidFill>
                  <a:schemeClr val="accent3"/>
                </a:solidFill>
                <a:latin typeface="+mn-lt"/>
                <a:cs typeface="+mn-cs"/>
              </a:rPr>
              <a:t>anche «</a:t>
            </a:r>
            <a:r>
              <a:rPr lang="it-IT" b="1" i="1" dirty="0">
                <a:solidFill>
                  <a:schemeClr val="accent2"/>
                </a:solidFill>
                <a:latin typeface="+mn-lt"/>
                <a:cs typeface="+mn-cs"/>
              </a:rPr>
              <a:t>imparo</a:t>
            </a:r>
            <a:r>
              <a:rPr lang="it-IT" b="1" i="1" dirty="0">
                <a:solidFill>
                  <a:schemeClr val="accent3"/>
                </a:solidFill>
                <a:latin typeface="+mn-lt"/>
                <a:cs typeface="+mn-cs"/>
              </a:rPr>
              <a:t>» e «</a:t>
            </a:r>
            <a:r>
              <a:rPr lang="it-IT" b="1" i="1" dirty="0">
                <a:solidFill>
                  <a:schemeClr val="accent2"/>
                </a:solidFill>
                <a:latin typeface="+mn-lt"/>
                <a:cs typeface="+mn-cs"/>
              </a:rPr>
              <a:t>obbedisco</a:t>
            </a:r>
            <a:r>
              <a:rPr lang="it-IT" b="1" i="1" dirty="0">
                <a:solidFill>
                  <a:schemeClr val="accent3"/>
                </a:solidFill>
                <a:latin typeface="+mn-lt"/>
                <a:cs typeface="+mn-cs"/>
              </a:rPr>
              <a:t>».  </a:t>
            </a:r>
          </a:p>
          <a:p>
            <a:pPr fontAlgn="auto">
              <a:spcBef>
                <a:spcPts val="0"/>
              </a:spcBef>
              <a:spcAft>
                <a:spcPts val="0"/>
              </a:spcAft>
              <a:defRPr/>
            </a:pPr>
            <a:r>
              <a:rPr lang="it-IT" b="1" i="1" dirty="0">
                <a:solidFill>
                  <a:schemeClr val="accent3"/>
                </a:solidFill>
                <a:latin typeface="+mn-lt"/>
                <a:cs typeface="+mn-cs"/>
              </a:rPr>
              <a:t>Ascoltando l’altro si impara, s’impara dalla sua esperienza;  </a:t>
            </a:r>
          </a:p>
          <a:p>
            <a:pPr fontAlgn="auto">
              <a:spcBef>
                <a:spcPts val="0"/>
              </a:spcBef>
              <a:spcAft>
                <a:spcPts val="0"/>
              </a:spcAft>
              <a:defRPr/>
            </a:pPr>
            <a:r>
              <a:rPr lang="it-IT" b="1" i="1" dirty="0">
                <a:solidFill>
                  <a:schemeClr val="accent3"/>
                </a:solidFill>
                <a:latin typeface="+mn-lt"/>
                <a:cs typeface="+mn-cs"/>
              </a:rPr>
              <a:t>quindi il tempo dato all’ascolto alla fine è un tempo carico di senso anche per sé, </a:t>
            </a:r>
            <a:endParaRPr lang="it-IT" b="1" i="1" dirty="0">
              <a:solidFill>
                <a:schemeClr val="accent3"/>
              </a:solidFill>
              <a:latin typeface="+mn-lt"/>
              <a:cs typeface="+mn-cs"/>
            </a:endParaRPr>
          </a:p>
          <a:p>
            <a:pPr fontAlgn="auto">
              <a:spcBef>
                <a:spcPts val="0"/>
              </a:spcBef>
              <a:spcAft>
                <a:spcPts val="0"/>
              </a:spcAft>
              <a:defRPr/>
            </a:pPr>
            <a:r>
              <a:rPr lang="it-IT" b="1" i="1" dirty="0">
                <a:solidFill>
                  <a:schemeClr val="accent3"/>
                </a:solidFill>
                <a:latin typeface="+mn-lt"/>
                <a:cs typeface="+mn-cs"/>
              </a:rPr>
              <a:t>perché </a:t>
            </a:r>
            <a:r>
              <a:rPr lang="it-IT" b="1" i="1" dirty="0">
                <a:solidFill>
                  <a:schemeClr val="accent3"/>
                </a:solidFill>
                <a:latin typeface="+mn-lt"/>
                <a:cs typeface="+mn-cs"/>
              </a:rPr>
              <a:t>l’ascolto dell’altro provoca la postura della presenza riflessiva sui propri vissuti.  L’obbedire, invece,  può essere inteso come il tener conto di quanto l’altro dice, </a:t>
            </a:r>
            <a:endParaRPr lang="it-IT" b="1" i="1" dirty="0">
              <a:solidFill>
                <a:schemeClr val="accent3"/>
              </a:solidFill>
              <a:latin typeface="+mn-lt"/>
              <a:cs typeface="+mn-cs"/>
            </a:endParaRPr>
          </a:p>
          <a:p>
            <a:pPr fontAlgn="auto">
              <a:spcBef>
                <a:spcPts val="0"/>
              </a:spcBef>
              <a:spcAft>
                <a:spcPts val="0"/>
              </a:spcAft>
              <a:defRPr/>
            </a:pPr>
            <a:r>
              <a:rPr lang="it-IT" b="1" i="1" dirty="0">
                <a:solidFill>
                  <a:schemeClr val="accent3"/>
                </a:solidFill>
                <a:latin typeface="+mn-lt"/>
                <a:cs typeface="+mn-cs"/>
              </a:rPr>
              <a:t>il </a:t>
            </a:r>
            <a:r>
              <a:rPr lang="it-IT" b="1" i="1" dirty="0">
                <a:solidFill>
                  <a:schemeClr val="accent3"/>
                </a:solidFill>
                <a:latin typeface="+mn-lt"/>
                <a:cs typeface="+mn-cs"/>
              </a:rPr>
              <a:t>non limitarsi ad accogliere il senso ma assumere quanto il senso indica, </a:t>
            </a:r>
            <a:endParaRPr lang="it-IT" b="1" i="1" dirty="0">
              <a:solidFill>
                <a:schemeClr val="accent3"/>
              </a:solidFill>
              <a:latin typeface="+mn-lt"/>
              <a:cs typeface="+mn-cs"/>
            </a:endParaRPr>
          </a:p>
          <a:p>
            <a:pPr fontAlgn="auto">
              <a:spcBef>
                <a:spcPts val="0"/>
              </a:spcBef>
              <a:spcAft>
                <a:spcPts val="0"/>
              </a:spcAft>
              <a:defRPr/>
            </a:pPr>
            <a:r>
              <a:rPr lang="it-IT" b="1" i="1" dirty="0">
                <a:solidFill>
                  <a:schemeClr val="accent3"/>
                </a:solidFill>
                <a:latin typeface="+mn-lt"/>
                <a:cs typeface="+mn-cs"/>
              </a:rPr>
              <a:t>appunto </a:t>
            </a:r>
            <a:r>
              <a:rPr lang="it-IT" sz="2000" b="1" i="1" u="sng" dirty="0">
                <a:solidFill>
                  <a:schemeClr val="accent2"/>
                </a:solidFill>
                <a:latin typeface="+mn-lt"/>
                <a:cs typeface="+mn-cs"/>
              </a:rPr>
              <a:t>prendersi cura del senso dell’altro</a:t>
            </a:r>
            <a:r>
              <a:rPr lang="it-IT" b="1" i="1" dirty="0">
                <a:solidFill>
                  <a:schemeClr val="accent3"/>
                </a:solidFill>
                <a:latin typeface="+mn-lt"/>
                <a:cs typeface="+mn-cs"/>
              </a:rPr>
              <a:t>». </a:t>
            </a:r>
            <a:r>
              <a:rPr lang="it-IT" b="1" i="1" dirty="0">
                <a:solidFill>
                  <a:schemeClr val="tx2"/>
                </a:solidFill>
                <a:latin typeface="+mn-lt"/>
                <a:cs typeface="+mn-cs"/>
              </a:rPr>
              <a:t> (ATTEGGIAMENTO EMPATICO)</a:t>
            </a:r>
            <a:endParaRPr lang="it-IT" b="1" i="1" dirty="0">
              <a:solidFill>
                <a:schemeClr val="tx2"/>
              </a:solidFill>
              <a:latin typeface="+mn-lt"/>
              <a:cs typeface="+mn-cs"/>
            </a:endParaRPr>
          </a:p>
        </p:txBody>
      </p:sp>
      <p:sp>
        <p:nvSpPr>
          <p:cNvPr id="4" name="Rettangolo 3"/>
          <p:cNvSpPr/>
          <p:nvPr/>
        </p:nvSpPr>
        <p:spPr>
          <a:xfrm>
            <a:off x="250825" y="115888"/>
            <a:ext cx="8642350" cy="1201737"/>
          </a:xfrm>
          <a:prstGeom prst="rect">
            <a:avLst/>
          </a:prstGeom>
          <a:solidFill>
            <a:srgbClr val="CCFF33"/>
          </a:solidFill>
        </p:spPr>
        <p:txBody>
          <a:bodyPr>
            <a:spAutoFit/>
          </a:bodyPr>
          <a:lstStyle/>
          <a:p>
            <a:pPr algn="ctr" fontAlgn="auto">
              <a:spcBef>
                <a:spcPts val="0"/>
              </a:spcBef>
              <a:spcAft>
                <a:spcPts val="0"/>
              </a:spcAft>
              <a:defRPr/>
            </a:pPr>
            <a:r>
              <a:rPr lang="it-IT" sz="2400" dirty="0">
                <a:solidFill>
                  <a:srgbClr val="FF0000"/>
                </a:solidFill>
                <a:latin typeface="+mn-lt"/>
                <a:cs typeface="+mn-cs"/>
              </a:rPr>
              <a:t>Relazione </a:t>
            </a:r>
            <a:r>
              <a:rPr lang="it-IT" sz="2400" i="1" dirty="0">
                <a:solidFill>
                  <a:schemeClr val="accent1"/>
                </a:solidFill>
                <a:latin typeface="+mn-lt"/>
                <a:cs typeface="+mn-cs"/>
              </a:rPr>
              <a:t>pastorale</a:t>
            </a:r>
            <a:r>
              <a:rPr lang="it-IT" sz="2400" dirty="0">
                <a:solidFill>
                  <a:srgbClr val="FF0000"/>
                </a:solidFill>
                <a:latin typeface="+mn-lt"/>
                <a:cs typeface="+mn-cs"/>
              </a:rPr>
              <a:t> di aiuto</a:t>
            </a:r>
          </a:p>
          <a:p>
            <a:pPr algn="ctr" fontAlgn="auto">
              <a:spcBef>
                <a:spcPts val="0"/>
              </a:spcBef>
              <a:spcAft>
                <a:spcPts val="0"/>
              </a:spcAft>
              <a:defRPr/>
            </a:pPr>
            <a:endParaRPr lang="it-IT" sz="2400" dirty="0">
              <a:solidFill>
                <a:srgbClr val="FF0000"/>
              </a:solidFill>
              <a:latin typeface="+mn-lt"/>
              <a:cs typeface="+mn-cs"/>
            </a:endParaRPr>
          </a:p>
          <a:p>
            <a:pPr algn="ctr" fontAlgn="auto">
              <a:spcBef>
                <a:spcPts val="0"/>
              </a:spcBef>
              <a:spcAft>
                <a:spcPts val="0"/>
              </a:spcAft>
              <a:defRPr/>
            </a:pPr>
            <a:r>
              <a:rPr lang="it-IT" sz="2400" dirty="0">
                <a:solidFill>
                  <a:srgbClr val="FF0000"/>
                </a:solidFill>
                <a:latin typeface="+mn-lt"/>
                <a:cs typeface="+mn-cs"/>
              </a:rPr>
              <a:t>È </a:t>
            </a:r>
            <a:r>
              <a:rPr lang="it-IT" sz="2400" dirty="0">
                <a:solidFill>
                  <a:schemeClr val="accent6">
                    <a:lumMod val="75000"/>
                  </a:schemeClr>
                </a:solidFill>
                <a:latin typeface="+mn-lt"/>
                <a:cs typeface="+mn-cs"/>
              </a:rPr>
              <a:t>SO-STARE </a:t>
            </a:r>
            <a:r>
              <a:rPr lang="it-IT" sz="2400" dirty="0">
                <a:solidFill>
                  <a:srgbClr val="FFC000"/>
                </a:solidFill>
                <a:latin typeface="+mn-lt"/>
                <a:cs typeface="+mn-cs"/>
              </a:rPr>
              <a:t>e </a:t>
            </a:r>
            <a:r>
              <a:rPr lang="it-IT" sz="2400" dirty="0">
                <a:solidFill>
                  <a:srgbClr val="FF0000"/>
                </a:solidFill>
                <a:latin typeface="+mn-lt"/>
                <a:cs typeface="+mn-cs"/>
              </a:rPr>
              <a:t>FAVORIRE</a:t>
            </a:r>
            <a:r>
              <a:rPr lang="it-IT" sz="2400" dirty="0">
                <a:solidFill>
                  <a:srgbClr val="FFC000"/>
                </a:solidFill>
                <a:latin typeface="+mn-lt"/>
                <a:cs typeface="+mn-cs"/>
              </a:rPr>
              <a:t> </a:t>
            </a:r>
            <a:r>
              <a:rPr lang="it-IT" sz="2400" dirty="0">
                <a:solidFill>
                  <a:schemeClr val="tx2"/>
                </a:solidFill>
                <a:latin typeface="+mn-lt"/>
                <a:cs typeface="+mn-cs"/>
              </a:rPr>
              <a:t>L’ASCOLTO</a:t>
            </a:r>
            <a:r>
              <a:rPr lang="it-IT" sz="2400" dirty="0">
                <a:solidFill>
                  <a:srgbClr val="FF0000"/>
                </a:solidFill>
                <a:latin typeface="+mn-lt"/>
                <a:cs typeface="+mn-cs"/>
              </a:rPr>
              <a:t>:</a:t>
            </a:r>
          </a:p>
        </p:txBody>
      </p:sp>
      <p:pic>
        <p:nvPicPr>
          <p:cNvPr id="108547" name="Picture 2" descr="C:\Users\admin\Desktop\IMMAGINI DA WIN PHONE\Camera Roll\WP_20151109_07_35_58_Pro.jpg"/>
          <p:cNvPicPr>
            <a:picLocks noChangeAspect="1" noChangeArrowheads="1"/>
          </p:cNvPicPr>
          <p:nvPr/>
        </p:nvPicPr>
        <p:blipFill>
          <a:blip r:embed="rId2"/>
          <a:srcRect/>
          <a:stretch>
            <a:fillRect/>
          </a:stretch>
        </p:blipFill>
        <p:spPr bwMode="auto">
          <a:xfrm>
            <a:off x="355600" y="1484313"/>
            <a:ext cx="2730500" cy="153828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107950" y="620713"/>
            <a:ext cx="8856663" cy="5724525"/>
          </a:xfrm>
          <a:prstGeom prst="rect">
            <a:avLst/>
          </a:prstGeom>
        </p:spPr>
        <p:txBody>
          <a:bodyPr>
            <a:spAutoFit/>
          </a:bodyPr>
          <a:lstStyle/>
          <a:p>
            <a:pPr fontAlgn="auto">
              <a:spcBef>
                <a:spcPts val="0"/>
              </a:spcBef>
              <a:spcAft>
                <a:spcPts val="0"/>
              </a:spcAft>
              <a:defRPr/>
            </a:pPr>
            <a:r>
              <a:rPr lang="it-IT" sz="2400" dirty="0">
                <a:solidFill>
                  <a:srgbClr val="00B050"/>
                </a:solidFill>
                <a:latin typeface="+mn-lt"/>
                <a:cs typeface="+mn-cs"/>
              </a:rPr>
              <a:t>Nella visita  alla persona anziana e malata</a:t>
            </a:r>
            <a:r>
              <a:rPr lang="it-IT" sz="2000" i="1" dirty="0">
                <a:latin typeface="+mn-lt"/>
                <a:cs typeface="+mn-cs"/>
              </a:rPr>
              <a:t> </a:t>
            </a:r>
            <a:r>
              <a:rPr lang="it-IT" sz="1100" i="1" dirty="0">
                <a:latin typeface="+mn-lt"/>
                <a:cs typeface="+mn-cs"/>
              </a:rPr>
              <a:t>(Cfr. SPECK P., </a:t>
            </a:r>
            <a:r>
              <a:rPr lang="it-IT" sz="1100" i="1" dirty="0" err="1">
                <a:latin typeface="+mn-lt"/>
                <a:cs typeface="+mn-cs"/>
              </a:rPr>
              <a:t>Being</a:t>
            </a:r>
            <a:r>
              <a:rPr lang="it-IT" sz="1100" i="1" dirty="0">
                <a:latin typeface="+mn-lt"/>
                <a:cs typeface="+mn-cs"/>
              </a:rPr>
              <a:t> </a:t>
            </a:r>
            <a:r>
              <a:rPr lang="it-IT" sz="1100" i="1" dirty="0" err="1">
                <a:latin typeface="+mn-lt"/>
                <a:cs typeface="+mn-cs"/>
              </a:rPr>
              <a:t>There</a:t>
            </a:r>
            <a:r>
              <a:rPr lang="it-IT" sz="1100" i="1" dirty="0">
                <a:latin typeface="+mn-lt"/>
                <a:cs typeface="+mn-cs"/>
              </a:rPr>
              <a:t>. </a:t>
            </a:r>
            <a:r>
              <a:rPr lang="it-IT" sz="1100" i="1" dirty="0" err="1">
                <a:latin typeface="+mn-lt"/>
                <a:cs typeface="+mn-cs"/>
              </a:rPr>
              <a:t>Pastoral</a:t>
            </a:r>
            <a:r>
              <a:rPr lang="it-IT" sz="1100" i="1" dirty="0">
                <a:latin typeface="+mn-lt"/>
                <a:cs typeface="+mn-cs"/>
              </a:rPr>
              <a:t> Care in Time of Illness,9). </a:t>
            </a:r>
          </a:p>
          <a:p>
            <a:pPr fontAlgn="auto">
              <a:spcBef>
                <a:spcPts val="0"/>
              </a:spcBef>
              <a:spcAft>
                <a:spcPts val="0"/>
              </a:spcAft>
              <a:defRPr/>
            </a:pPr>
            <a:r>
              <a:rPr lang="it-IT" sz="2400" dirty="0">
                <a:solidFill>
                  <a:srgbClr val="00B050"/>
                </a:solidFill>
                <a:latin typeface="+mn-lt"/>
                <a:cs typeface="+mn-cs"/>
              </a:rPr>
              <a:t>È consigliabile </a:t>
            </a:r>
            <a:r>
              <a:rPr lang="it-IT" sz="2400" u="sng" dirty="0">
                <a:solidFill>
                  <a:srgbClr val="00B050"/>
                </a:solidFill>
                <a:latin typeface="+mn-lt"/>
                <a:cs typeface="+mn-cs"/>
              </a:rPr>
              <a:t>evitare</a:t>
            </a:r>
            <a:r>
              <a:rPr lang="it-IT" sz="2400" dirty="0">
                <a:solidFill>
                  <a:srgbClr val="00B050"/>
                </a:solidFill>
                <a:latin typeface="+mn-lt"/>
                <a:cs typeface="+mn-cs"/>
              </a:rPr>
              <a:t> di:</a:t>
            </a:r>
          </a:p>
          <a:p>
            <a:pPr fontAlgn="auto">
              <a:spcBef>
                <a:spcPts val="0"/>
              </a:spcBef>
              <a:spcAft>
                <a:spcPts val="0"/>
              </a:spcAft>
              <a:defRPr/>
            </a:pPr>
            <a:endParaRPr lang="it-IT" sz="1200" dirty="0">
              <a:solidFill>
                <a:srgbClr val="00B050"/>
              </a:solidFill>
              <a:latin typeface="+mn-lt"/>
              <a:cs typeface="+mn-cs"/>
            </a:endParaRPr>
          </a:p>
          <a:p>
            <a:pPr marL="171450" indent="-171450" fontAlgn="auto">
              <a:spcBef>
                <a:spcPts val="0"/>
              </a:spcBef>
              <a:spcAft>
                <a:spcPts val="0"/>
              </a:spcAft>
              <a:buFontTx/>
              <a:buChar char="-"/>
              <a:defRPr/>
            </a:pPr>
            <a:r>
              <a:rPr lang="it-IT" sz="1400" dirty="0">
                <a:latin typeface="+mn-lt"/>
                <a:cs typeface="+mn-cs"/>
              </a:rPr>
              <a:t>prendere alla «lettera» le parole dell’anziano/malato quando afferma frasi tipo: «Sono proprio alla fine»  </a:t>
            </a:r>
          </a:p>
          <a:p>
            <a:pPr fontAlgn="auto">
              <a:spcBef>
                <a:spcPts val="0"/>
              </a:spcBef>
              <a:spcAft>
                <a:spcPts val="0"/>
              </a:spcAft>
              <a:defRPr/>
            </a:pPr>
            <a:endParaRPr lang="it-IT" sz="1400" dirty="0">
              <a:latin typeface="+mn-lt"/>
              <a:cs typeface="+mn-cs"/>
            </a:endParaRPr>
          </a:p>
          <a:p>
            <a:pPr marL="171450" indent="-171450" fontAlgn="auto">
              <a:spcBef>
                <a:spcPts val="0"/>
              </a:spcBef>
              <a:spcAft>
                <a:spcPts val="0"/>
              </a:spcAft>
              <a:buFontTx/>
              <a:buChar char="-"/>
              <a:defRPr/>
            </a:pPr>
            <a:r>
              <a:rPr lang="it-IT" sz="1400" dirty="0">
                <a:latin typeface="+mn-lt"/>
                <a:cs typeface="+mn-cs"/>
              </a:rPr>
              <a:t>presupporre che l’anziano ami la sua famiglia e la famiglia lo ami; </a:t>
            </a:r>
          </a:p>
          <a:p>
            <a:pPr marL="171450" indent="-171450" fontAlgn="auto">
              <a:spcBef>
                <a:spcPts val="0"/>
              </a:spcBef>
              <a:spcAft>
                <a:spcPts val="0"/>
              </a:spcAft>
              <a:buFontTx/>
              <a:buChar char="-"/>
              <a:defRPr/>
            </a:pPr>
            <a:endParaRPr lang="it-IT" sz="1400" dirty="0">
              <a:latin typeface="+mn-lt"/>
              <a:cs typeface="+mn-cs"/>
            </a:endParaRPr>
          </a:p>
          <a:p>
            <a:pPr marL="171450" indent="-171450" fontAlgn="auto">
              <a:spcBef>
                <a:spcPts val="0"/>
              </a:spcBef>
              <a:spcAft>
                <a:spcPts val="0"/>
              </a:spcAft>
              <a:buFontTx/>
              <a:buChar char="-"/>
              <a:defRPr/>
            </a:pPr>
            <a:r>
              <a:rPr lang="it-IT" sz="1400" dirty="0">
                <a:latin typeface="+mn-lt"/>
                <a:cs typeface="+mn-cs"/>
              </a:rPr>
              <a:t>parlare delle sue malattie quando non è lui stesso ad introdurre l'argomento; </a:t>
            </a:r>
          </a:p>
          <a:p>
            <a:pPr fontAlgn="auto">
              <a:spcBef>
                <a:spcPts val="0"/>
              </a:spcBef>
              <a:spcAft>
                <a:spcPts val="0"/>
              </a:spcAft>
              <a:defRPr/>
            </a:pPr>
            <a:r>
              <a:rPr lang="it-IT" sz="1400" dirty="0">
                <a:latin typeface="+mn-lt"/>
                <a:cs typeface="+mn-cs"/>
              </a:rPr>
              <a:t> </a:t>
            </a:r>
          </a:p>
          <a:p>
            <a:pPr marL="171450" indent="-171450" fontAlgn="auto">
              <a:spcBef>
                <a:spcPts val="0"/>
              </a:spcBef>
              <a:spcAft>
                <a:spcPts val="0"/>
              </a:spcAft>
              <a:buFontTx/>
              <a:buChar char="-"/>
              <a:defRPr/>
            </a:pPr>
            <a:r>
              <a:rPr lang="it-IT" sz="1400" dirty="0">
                <a:latin typeface="+mn-lt"/>
                <a:cs typeface="+mn-cs"/>
              </a:rPr>
              <a:t>essere interessati alle condizioni fisiche dell’anziano più che ai suoi sentimenti;  </a:t>
            </a:r>
          </a:p>
          <a:p>
            <a:pPr marL="171450" indent="-171450" fontAlgn="auto">
              <a:spcBef>
                <a:spcPts val="0"/>
              </a:spcBef>
              <a:spcAft>
                <a:spcPts val="0"/>
              </a:spcAft>
              <a:buFontTx/>
              <a:buChar char="-"/>
              <a:defRPr/>
            </a:pPr>
            <a:endParaRPr lang="it-IT" sz="1400" dirty="0">
              <a:latin typeface="+mn-lt"/>
              <a:cs typeface="+mn-cs"/>
            </a:endParaRPr>
          </a:p>
          <a:p>
            <a:pPr marL="171450" indent="-171450" fontAlgn="auto">
              <a:spcBef>
                <a:spcPts val="0"/>
              </a:spcBef>
              <a:spcAft>
                <a:spcPts val="0"/>
              </a:spcAft>
              <a:buFontTx/>
              <a:buChar char="-"/>
              <a:defRPr/>
            </a:pPr>
            <a:r>
              <a:rPr lang="it-IT" sz="1400" dirty="0">
                <a:latin typeface="+mn-lt"/>
                <a:cs typeface="+mn-cs"/>
              </a:rPr>
              <a:t>dire all’anziano che ha un buon aspetto (le apparenze possono essere ingannevoli)</a:t>
            </a:r>
          </a:p>
          <a:p>
            <a:pPr marL="171450" indent="-171450" fontAlgn="auto">
              <a:spcBef>
                <a:spcPts val="0"/>
              </a:spcBef>
              <a:spcAft>
                <a:spcPts val="0"/>
              </a:spcAft>
              <a:buFontTx/>
              <a:buChar char="-"/>
              <a:defRPr/>
            </a:pPr>
            <a:endParaRPr lang="it-IT" sz="1400" dirty="0">
              <a:latin typeface="+mn-lt"/>
              <a:cs typeface="+mn-cs"/>
            </a:endParaRPr>
          </a:p>
          <a:p>
            <a:pPr marL="171450" indent="-171450" fontAlgn="auto">
              <a:spcBef>
                <a:spcPts val="0"/>
              </a:spcBef>
              <a:spcAft>
                <a:spcPts val="0"/>
              </a:spcAft>
              <a:buFontTx/>
              <a:buChar char="-"/>
              <a:defRPr/>
            </a:pPr>
            <a:r>
              <a:rPr lang="it-IT" sz="1400" dirty="0">
                <a:latin typeface="+mn-lt"/>
                <a:cs typeface="+mn-cs"/>
              </a:rPr>
              <a:t>parlare dei propri problemi familiari;  </a:t>
            </a:r>
          </a:p>
          <a:p>
            <a:pPr marL="171450" indent="-171450" fontAlgn="auto">
              <a:spcBef>
                <a:spcPts val="0"/>
              </a:spcBef>
              <a:spcAft>
                <a:spcPts val="0"/>
              </a:spcAft>
              <a:buFontTx/>
              <a:buChar char="-"/>
              <a:defRPr/>
            </a:pPr>
            <a:endParaRPr lang="it-IT" sz="1400" dirty="0">
              <a:latin typeface="+mn-lt"/>
              <a:cs typeface="+mn-cs"/>
            </a:endParaRPr>
          </a:p>
          <a:p>
            <a:pPr marL="171450" indent="-171450" fontAlgn="auto">
              <a:spcBef>
                <a:spcPts val="0"/>
              </a:spcBef>
              <a:spcAft>
                <a:spcPts val="0"/>
              </a:spcAft>
              <a:buFontTx/>
              <a:buChar char="-"/>
              <a:defRPr/>
            </a:pPr>
            <a:r>
              <a:rPr lang="it-IT" sz="1400" dirty="0">
                <a:latin typeface="+mn-lt"/>
                <a:cs typeface="+mn-cs"/>
              </a:rPr>
              <a:t>predicare piccoli «sermoni»;  </a:t>
            </a:r>
          </a:p>
          <a:p>
            <a:pPr marL="171450" indent="-171450" fontAlgn="auto">
              <a:spcBef>
                <a:spcPts val="0"/>
              </a:spcBef>
              <a:spcAft>
                <a:spcPts val="0"/>
              </a:spcAft>
              <a:buFontTx/>
              <a:buChar char="-"/>
              <a:defRPr/>
            </a:pPr>
            <a:endParaRPr lang="it-IT" sz="1400" dirty="0">
              <a:latin typeface="+mn-lt"/>
              <a:cs typeface="+mn-cs"/>
            </a:endParaRPr>
          </a:p>
          <a:p>
            <a:pPr marL="171450" indent="-171450" fontAlgn="auto">
              <a:spcBef>
                <a:spcPts val="0"/>
              </a:spcBef>
              <a:spcAft>
                <a:spcPts val="0"/>
              </a:spcAft>
              <a:buFontTx/>
              <a:buChar char="-"/>
              <a:defRPr/>
            </a:pPr>
            <a:r>
              <a:rPr lang="it-IT" sz="1400" dirty="0">
                <a:latin typeface="+mn-lt"/>
                <a:cs typeface="+mn-cs"/>
              </a:rPr>
              <a:t>scusarsi di fare una visita breve, </a:t>
            </a:r>
          </a:p>
          <a:p>
            <a:pPr marL="171450" indent="-171450" fontAlgn="auto">
              <a:spcBef>
                <a:spcPts val="0"/>
              </a:spcBef>
              <a:spcAft>
                <a:spcPts val="0"/>
              </a:spcAft>
              <a:buFontTx/>
              <a:buChar char="-"/>
              <a:defRPr/>
            </a:pPr>
            <a:r>
              <a:rPr lang="it-IT" sz="1400" dirty="0">
                <a:latin typeface="+mn-lt"/>
                <a:cs typeface="+mn-cs"/>
              </a:rPr>
              <a:t>adducendo di essere troppo affaccendati;  </a:t>
            </a:r>
          </a:p>
          <a:p>
            <a:pPr marL="171450" indent="-171450" fontAlgn="auto">
              <a:spcBef>
                <a:spcPts val="0"/>
              </a:spcBef>
              <a:spcAft>
                <a:spcPts val="0"/>
              </a:spcAft>
              <a:buFontTx/>
              <a:buChar char="-"/>
              <a:defRPr/>
            </a:pPr>
            <a:endParaRPr lang="it-IT" sz="1400" dirty="0">
              <a:latin typeface="+mn-lt"/>
              <a:cs typeface="+mn-cs"/>
            </a:endParaRPr>
          </a:p>
          <a:p>
            <a:pPr marL="171450" indent="-171450" fontAlgn="auto">
              <a:spcBef>
                <a:spcPts val="0"/>
              </a:spcBef>
              <a:spcAft>
                <a:spcPts val="0"/>
              </a:spcAft>
              <a:buFontTx/>
              <a:buChar char="-"/>
              <a:defRPr/>
            </a:pPr>
            <a:r>
              <a:rPr lang="it-IT" sz="1400" dirty="0">
                <a:latin typeface="+mn-lt"/>
                <a:cs typeface="+mn-cs"/>
              </a:rPr>
              <a:t>chiedere una grande quantità di informazioni al paziente mossi più dal «voler sapere» che per  obiettive necessità;  </a:t>
            </a:r>
          </a:p>
          <a:p>
            <a:pPr marL="171450" indent="-171450" fontAlgn="auto">
              <a:spcBef>
                <a:spcPts val="0"/>
              </a:spcBef>
              <a:spcAft>
                <a:spcPts val="0"/>
              </a:spcAft>
              <a:buFontTx/>
              <a:buChar char="-"/>
              <a:defRPr/>
            </a:pPr>
            <a:endParaRPr lang="it-IT" sz="1400" dirty="0">
              <a:latin typeface="+mn-lt"/>
              <a:cs typeface="+mn-cs"/>
            </a:endParaRPr>
          </a:p>
          <a:p>
            <a:pPr marL="1543050" lvl="3" indent="-171450" fontAlgn="auto">
              <a:spcBef>
                <a:spcPts val="0"/>
              </a:spcBef>
              <a:spcAft>
                <a:spcPts val="0"/>
              </a:spcAft>
              <a:buFontTx/>
              <a:buChar char="-"/>
              <a:defRPr/>
            </a:pPr>
            <a:r>
              <a:rPr lang="it-IT" sz="1400" dirty="0">
                <a:latin typeface="+mn-lt"/>
                <a:cs typeface="+mn-cs"/>
              </a:rPr>
              <a:t>quando il malato dice: «Ho paura», replicare: «Non si dovrebbe aver paura»;   </a:t>
            </a:r>
          </a:p>
          <a:p>
            <a:pPr fontAlgn="auto">
              <a:spcBef>
                <a:spcPts val="0"/>
              </a:spcBef>
              <a:spcAft>
                <a:spcPts val="0"/>
              </a:spcAft>
              <a:defRPr/>
            </a:pPr>
            <a:endParaRPr lang="it-IT" sz="1400" dirty="0">
              <a:latin typeface="+mn-lt"/>
              <a:cs typeface="+mn-cs"/>
            </a:endParaRPr>
          </a:p>
        </p:txBody>
      </p:sp>
      <p:sp>
        <p:nvSpPr>
          <p:cNvPr id="109570" name="Rettangolo 3"/>
          <p:cNvSpPr>
            <a:spLocks noChangeArrowheads="1"/>
          </p:cNvSpPr>
          <p:nvPr/>
        </p:nvSpPr>
        <p:spPr bwMode="auto">
          <a:xfrm>
            <a:off x="250825" y="115888"/>
            <a:ext cx="8642350" cy="461962"/>
          </a:xfrm>
          <a:prstGeom prst="rect">
            <a:avLst/>
          </a:prstGeom>
          <a:solidFill>
            <a:srgbClr val="FFFF66"/>
          </a:solidFill>
          <a:ln w="9525">
            <a:noFill/>
            <a:miter lim="800000"/>
            <a:headEnd/>
            <a:tailEnd/>
          </a:ln>
        </p:spPr>
        <p:txBody>
          <a:bodyPr>
            <a:spAutoFit/>
          </a:bodyPr>
          <a:lstStyle/>
          <a:p>
            <a:pPr algn="ctr"/>
            <a:r>
              <a:rPr lang="it-IT" altLang="it-IT" sz="2400">
                <a:solidFill>
                  <a:srgbClr val="FF0000"/>
                </a:solidFill>
                <a:latin typeface="Tahoma" pitchFamily="34" charset="0"/>
              </a:rPr>
              <a:t>Relazione </a:t>
            </a:r>
            <a:r>
              <a:rPr lang="it-IT" altLang="it-IT" sz="2400" i="1">
                <a:solidFill>
                  <a:schemeClr val="accent1"/>
                </a:solidFill>
                <a:latin typeface="Tahoma" pitchFamily="34" charset="0"/>
              </a:rPr>
              <a:t>pastorale</a:t>
            </a:r>
            <a:r>
              <a:rPr lang="it-IT" altLang="it-IT" sz="2400">
                <a:solidFill>
                  <a:srgbClr val="FF0000"/>
                </a:solidFill>
                <a:latin typeface="Tahoma" pitchFamily="34" charset="0"/>
              </a:rPr>
              <a:t> di aiuto  </a:t>
            </a:r>
          </a:p>
        </p:txBody>
      </p:sp>
      <p:pic>
        <p:nvPicPr>
          <p:cNvPr id="109571" name="Picture 3"/>
          <p:cNvPicPr>
            <a:picLocks noChangeAspect="1" noChangeArrowheads="1"/>
          </p:cNvPicPr>
          <p:nvPr/>
        </p:nvPicPr>
        <p:blipFill>
          <a:blip r:embed="rId2"/>
          <a:srcRect/>
          <a:stretch>
            <a:fillRect/>
          </a:stretch>
        </p:blipFill>
        <p:spPr bwMode="auto">
          <a:xfrm>
            <a:off x="5346700" y="3902075"/>
            <a:ext cx="3052763" cy="13065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692696"/>
            <a:ext cx="8496944" cy="5293757"/>
          </a:xfrm>
          <a:prstGeom prst="rect">
            <a:avLst/>
          </a:prstGeom>
        </p:spPr>
        <p:txBody>
          <a:bodyPr>
            <a:spAutoFit/>
          </a:bodyPr>
          <a:lstStyle/>
          <a:p>
            <a:pPr fontAlgn="auto">
              <a:spcBef>
                <a:spcPts val="0"/>
              </a:spcBef>
              <a:spcAft>
                <a:spcPts val="0"/>
              </a:spcAft>
              <a:defRPr/>
            </a:pPr>
            <a:r>
              <a:rPr lang="it-IT" u="sng" dirty="0">
                <a:solidFill>
                  <a:srgbClr val="00B050"/>
                </a:solidFill>
                <a:latin typeface="+mn-lt"/>
                <a:cs typeface="+mn-cs"/>
              </a:rPr>
              <a:t>Ancora</a:t>
            </a:r>
            <a:r>
              <a:rPr lang="it-IT" dirty="0">
                <a:solidFill>
                  <a:srgbClr val="00B050"/>
                </a:solidFill>
                <a:latin typeface="+mn-lt"/>
                <a:cs typeface="+mn-cs"/>
              </a:rPr>
              <a:t>…. evitare di:</a:t>
            </a:r>
          </a:p>
          <a:p>
            <a:pPr fontAlgn="auto">
              <a:spcBef>
                <a:spcPts val="0"/>
              </a:spcBef>
              <a:spcAft>
                <a:spcPts val="0"/>
              </a:spcAft>
              <a:defRPr/>
            </a:pPr>
            <a:endParaRPr lang="it-IT" sz="1400" dirty="0">
              <a:latin typeface="+mn-lt"/>
              <a:cs typeface="+mn-cs"/>
            </a:endParaRPr>
          </a:p>
          <a:p>
            <a:pPr marL="171450" indent="-171450" fontAlgn="auto">
              <a:spcBef>
                <a:spcPts val="0"/>
              </a:spcBef>
              <a:spcAft>
                <a:spcPts val="0"/>
              </a:spcAft>
              <a:buFontTx/>
              <a:buChar char="-"/>
              <a:defRPr/>
            </a:pPr>
            <a:r>
              <a:rPr lang="it-IT" sz="1400" dirty="0">
                <a:latin typeface="+mn-lt"/>
                <a:cs typeface="+mn-cs"/>
              </a:rPr>
              <a:t>fare domande che possono opprimere emotivamente il malato; </a:t>
            </a:r>
          </a:p>
          <a:p>
            <a:pPr marL="171450" indent="-171450" fontAlgn="auto">
              <a:spcBef>
                <a:spcPts val="0"/>
              </a:spcBef>
              <a:spcAft>
                <a:spcPts val="0"/>
              </a:spcAft>
              <a:buFontTx/>
              <a:buChar char="-"/>
              <a:defRPr/>
            </a:pPr>
            <a:endParaRPr lang="it-IT" sz="1400" dirty="0">
              <a:latin typeface="+mn-lt"/>
              <a:cs typeface="+mn-cs"/>
            </a:endParaRPr>
          </a:p>
          <a:p>
            <a:pPr marL="171450" indent="-171450" fontAlgn="auto">
              <a:spcBef>
                <a:spcPts val="0"/>
              </a:spcBef>
              <a:spcAft>
                <a:spcPts val="0"/>
              </a:spcAft>
              <a:buFontTx/>
              <a:buChar char="-"/>
              <a:defRPr/>
            </a:pPr>
            <a:r>
              <a:rPr lang="it-IT" sz="1400" dirty="0">
                <a:latin typeface="+mn-lt"/>
                <a:cs typeface="+mn-cs"/>
              </a:rPr>
              <a:t>cambiare argomento ogni qualvolta il malato piange o sembra troppo emotivamente impegnato, togliendogli la possibilità di esprimere anche esteriormente la sua sofferenza;   </a:t>
            </a:r>
          </a:p>
          <a:p>
            <a:pPr marL="171450" indent="-171450" fontAlgn="auto">
              <a:spcBef>
                <a:spcPts val="0"/>
              </a:spcBef>
              <a:spcAft>
                <a:spcPts val="0"/>
              </a:spcAft>
              <a:buFontTx/>
              <a:buChar char="-"/>
              <a:defRPr/>
            </a:pPr>
            <a:endParaRPr lang="it-IT" sz="1400" dirty="0">
              <a:latin typeface="+mn-lt"/>
              <a:cs typeface="+mn-cs"/>
            </a:endParaRPr>
          </a:p>
          <a:p>
            <a:pPr marL="171450" indent="-171450" fontAlgn="auto">
              <a:spcBef>
                <a:spcPts val="0"/>
              </a:spcBef>
              <a:spcAft>
                <a:spcPts val="0"/>
              </a:spcAft>
              <a:buFontTx/>
              <a:buChar char="-"/>
              <a:defRPr/>
            </a:pPr>
            <a:r>
              <a:rPr lang="it-IT" sz="1400" dirty="0">
                <a:latin typeface="+mn-lt"/>
                <a:cs typeface="+mn-cs"/>
              </a:rPr>
              <a:t>condannare le parole dell’anziano/malato grave che, in collera, chiede a Dio la ragione della sua situazione; </a:t>
            </a:r>
          </a:p>
          <a:p>
            <a:pPr marL="171450" indent="-171450" fontAlgn="auto">
              <a:spcBef>
                <a:spcPts val="0"/>
              </a:spcBef>
              <a:spcAft>
                <a:spcPts val="0"/>
              </a:spcAft>
              <a:buFontTx/>
              <a:buChar char="-"/>
              <a:defRPr/>
            </a:pPr>
            <a:endParaRPr lang="it-IT" sz="1400" dirty="0">
              <a:latin typeface="+mn-lt"/>
              <a:cs typeface="+mn-cs"/>
            </a:endParaRPr>
          </a:p>
          <a:p>
            <a:pPr marL="171450" indent="-171450" fontAlgn="auto">
              <a:spcBef>
                <a:spcPts val="0"/>
              </a:spcBef>
              <a:spcAft>
                <a:spcPts val="0"/>
              </a:spcAft>
              <a:buFontTx/>
              <a:buChar char="-"/>
              <a:defRPr/>
            </a:pPr>
            <a:r>
              <a:rPr lang="it-IT" sz="1400" dirty="0">
                <a:latin typeface="+mn-lt"/>
                <a:cs typeface="+mn-cs"/>
              </a:rPr>
              <a:t>difendere «per principio» l'ospedale, i medici, le infermiere, le procedure; </a:t>
            </a:r>
          </a:p>
          <a:p>
            <a:pPr marL="171450" indent="-171450" fontAlgn="auto">
              <a:spcBef>
                <a:spcPts val="0"/>
              </a:spcBef>
              <a:spcAft>
                <a:spcPts val="0"/>
              </a:spcAft>
              <a:buFontTx/>
              <a:buChar char="-"/>
              <a:defRPr/>
            </a:pPr>
            <a:endParaRPr lang="it-IT" sz="1400" dirty="0">
              <a:latin typeface="+mn-lt"/>
              <a:cs typeface="+mn-cs"/>
            </a:endParaRPr>
          </a:p>
          <a:p>
            <a:pPr marL="171450" indent="-171450" fontAlgn="auto">
              <a:spcBef>
                <a:spcPts val="0"/>
              </a:spcBef>
              <a:spcAft>
                <a:spcPts val="0"/>
              </a:spcAft>
              <a:buFontTx/>
              <a:buChar char="-"/>
              <a:defRPr/>
            </a:pPr>
            <a:r>
              <a:rPr lang="it-IT" sz="1400" dirty="0">
                <a:latin typeface="+mn-lt"/>
                <a:cs typeface="+mn-cs"/>
              </a:rPr>
              <a:t>rimproverare o sgridare il malato/anziano, sia direttamente che indirettamente, dare rassicurazioni premature, quando non se ne ha il potere;  </a:t>
            </a:r>
          </a:p>
          <a:p>
            <a:pPr marL="171450" indent="-171450" fontAlgn="auto">
              <a:spcBef>
                <a:spcPts val="0"/>
              </a:spcBef>
              <a:spcAft>
                <a:spcPts val="0"/>
              </a:spcAft>
              <a:buFontTx/>
              <a:buChar char="-"/>
              <a:defRPr/>
            </a:pPr>
            <a:endParaRPr lang="it-IT" sz="1400" dirty="0">
              <a:latin typeface="+mn-lt"/>
              <a:cs typeface="+mn-cs"/>
            </a:endParaRPr>
          </a:p>
          <a:p>
            <a:pPr marL="2457450" lvl="5" indent="-171450" defTabSz="457200">
              <a:buFontTx/>
              <a:buChar char="-"/>
              <a:defRPr/>
            </a:pPr>
            <a:r>
              <a:rPr lang="it-IT" sz="1400" dirty="0">
                <a:latin typeface="+mn-lt"/>
                <a:cs typeface="+mn-cs"/>
              </a:rPr>
              <a:t>preoccuparsi continuamente delle pause di silenzio e voler suscitare sempre un dialogo di parole;  </a:t>
            </a:r>
          </a:p>
          <a:p>
            <a:pPr marL="171450" indent="-171450" fontAlgn="auto">
              <a:spcBef>
                <a:spcPts val="0"/>
              </a:spcBef>
              <a:spcAft>
                <a:spcPts val="0"/>
              </a:spcAft>
              <a:buFontTx/>
              <a:buChar char="-"/>
              <a:defRPr/>
            </a:pPr>
            <a:endParaRPr lang="it-IT" sz="1400" dirty="0">
              <a:latin typeface="+mn-lt"/>
              <a:cs typeface="+mn-cs"/>
            </a:endParaRPr>
          </a:p>
          <a:p>
            <a:pPr marL="2457450" lvl="5" indent="-171450" defTabSz="457200">
              <a:buFontTx/>
              <a:buChar char="-"/>
              <a:defRPr/>
            </a:pPr>
            <a:r>
              <a:rPr lang="it-IT" sz="1400" dirty="0">
                <a:latin typeface="+mn-lt"/>
                <a:cs typeface="+mn-cs"/>
              </a:rPr>
              <a:t>rivelare all’anziano malato che siamo informati sul suo caso, non permettendogli di essere lui stesso a parlarne;</a:t>
            </a:r>
          </a:p>
          <a:p>
            <a:pPr marL="171450" indent="-171450" fontAlgn="auto">
              <a:spcBef>
                <a:spcPts val="0"/>
              </a:spcBef>
              <a:spcAft>
                <a:spcPts val="0"/>
              </a:spcAft>
              <a:buFontTx/>
              <a:buChar char="-"/>
              <a:defRPr/>
            </a:pPr>
            <a:endParaRPr lang="it-IT" sz="1400" dirty="0">
              <a:latin typeface="+mn-lt"/>
              <a:cs typeface="+mn-cs"/>
            </a:endParaRPr>
          </a:p>
          <a:p>
            <a:pPr marL="2457450" lvl="5" indent="-171450" defTabSz="457200">
              <a:buFontTx/>
              <a:buChar char="-"/>
              <a:defRPr/>
            </a:pPr>
            <a:r>
              <a:rPr lang="it-IT" sz="1400" dirty="0">
                <a:latin typeface="+mn-lt"/>
                <a:cs typeface="+mn-cs"/>
              </a:rPr>
              <a:t>dirigere la conversazione secondo il nostro schema; </a:t>
            </a:r>
            <a:endParaRPr lang="it-IT" sz="1400" dirty="0">
              <a:latin typeface="+mn-lt"/>
              <a:cs typeface="+mn-cs"/>
            </a:endParaRPr>
          </a:p>
          <a:p>
            <a:pPr lvl="5" defTabSz="457200">
              <a:defRPr/>
            </a:pPr>
            <a:endParaRPr lang="it-IT" sz="1400" dirty="0">
              <a:latin typeface="+mn-lt"/>
              <a:cs typeface="+mn-cs"/>
            </a:endParaRPr>
          </a:p>
          <a:p>
            <a:pPr marL="171450" indent="-171450" fontAlgn="auto">
              <a:spcBef>
                <a:spcPts val="0"/>
              </a:spcBef>
              <a:spcAft>
                <a:spcPts val="0"/>
              </a:spcAft>
              <a:buFontTx/>
              <a:buChar char="-"/>
              <a:defRPr/>
            </a:pPr>
            <a:endParaRPr lang="it-IT" sz="1400" dirty="0">
              <a:latin typeface="+mn-lt"/>
              <a:cs typeface="+mn-cs"/>
            </a:endParaRPr>
          </a:p>
          <a:p>
            <a:pPr marL="171450" indent="-171450" fontAlgn="auto">
              <a:spcBef>
                <a:spcPts val="0"/>
              </a:spcBef>
              <a:spcAft>
                <a:spcPts val="0"/>
              </a:spcAft>
              <a:buFontTx/>
              <a:buChar char="-"/>
              <a:defRPr/>
            </a:pPr>
            <a:r>
              <a:rPr lang="it-IT" sz="1400" dirty="0">
                <a:latin typeface="+mn-lt"/>
                <a:cs typeface="+mn-cs"/>
              </a:rPr>
              <a:t>portare avanti un colloquio durante la visita con due anziani/malati allo stesso tempo;  </a:t>
            </a:r>
          </a:p>
        </p:txBody>
      </p:sp>
      <p:sp>
        <p:nvSpPr>
          <p:cNvPr id="4" name="Rettangolo 3"/>
          <p:cNvSpPr/>
          <p:nvPr/>
        </p:nvSpPr>
        <p:spPr>
          <a:xfrm>
            <a:off x="250825" y="115888"/>
            <a:ext cx="8642350" cy="461962"/>
          </a:xfrm>
          <a:prstGeom prst="rect">
            <a:avLst/>
          </a:prstGeom>
          <a:solidFill>
            <a:schemeClr val="accent6">
              <a:lumMod val="20000"/>
              <a:lumOff val="80000"/>
            </a:schemeClr>
          </a:solidFill>
        </p:spPr>
        <p:txBody>
          <a:bodyPr>
            <a:spAutoFit/>
          </a:bodyPr>
          <a:lstStyle/>
          <a:p>
            <a:pPr algn="ctr" fontAlgn="auto">
              <a:spcBef>
                <a:spcPts val="0"/>
              </a:spcBef>
              <a:spcAft>
                <a:spcPts val="0"/>
              </a:spcAft>
              <a:defRPr/>
            </a:pPr>
            <a:r>
              <a:rPr lang="it-IT" sz="2400" dirty="0">
                <a:solidFill>
                  <a:srgbClr val="FF0000"/>
                </a:solidFill>
                <a:latin typeface="+mn-lt"/>
                <a:cs typeface="+mn-cs"/>
              </a:rPr>
              <a:t>Relazione </a:t>
            </a:r>
            <a:r>
              <a:rPr lang="it-IT" sz="2400" i="1" dirty="0">
                <a:solidFill>
                  <a:schemeClr val="accent1"/>
                </a:solidFill>
                <a:latin typeface="+mn-lt"/>
                <a:cs typeface="+mn-cs"/>
              </a:rPr>
              <a:t>pastorale</a:t>
            </a:r>
            <a:r>
              <a:rPr lang="it-IT" sz="2400" dirty="0">
                <a:solidFill>
                  <a:srgbClr val="FF0000"/>
                </a:solidFill>
                <a:latin typeface="+mn-lt"/>
                <a:cs typeface="+mn-cs"/>
              </a:rPr>
              <a:t> di aiuto  </a:t>
            </a:r>
          </a:p>
        </p:txBody>
      </p:sp>
      <p:pic>
        <p:nvPicPr>
          <p:cNvPr id="110595" name="Immagine 4"/>
          <p:cNvPicPr>
            <a:picLocks noChangeAspect="1"/>
          </p:cNvPicPr>
          <p:nvPr/>
        </p:nvPicPr>
        <p:blipFill>
          <a:blip r:embed="rId2"/>
          <a:srcRect/>
          <a:stretch>
            <a:fillRect/>
          </a:stretch>
        </p:blipFill>
        <p:spPr bwMode="auto">
          <a:xfrm>
            <a:off x="639763" y="3832225"/>
            <a:ext cx="1825625" cy="18256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95288" y="836613"/>
            <a:ext cx="8137525" cy="2800350"/>
          </a:xfrm>
          <a:prstGeom prst="rect">
            <a:avLst/>
          </a:prstGeom>
        </p:spPr>
        <p:txBody>
          <a:bodyPr>
            <a:spAutoFit/>
          </a:bodyPr>
          <a:lstStyle/>
          <a:p>
            <a:pPr fontAlgn="auto">
              <a:spcBef>
                <a:spcPts val="0"/>
              </a:spcBef>
              <a:spcAft>
                <a:spcPts val="0"/>
              </a:spcAft>
              <a:defRPr/>
            </a:pPr>
            <a:r>
              <a:rPr lang="it-IT" dirty="0">
                <a:solidFill>
                  <a:srgbClr val="00B050"/>
                </a:solidFill>
                <a:latin typeface="+mn-lt"/>
                <a:cs typeface="+mn-cs"/>
              </a:rPr>
              <a:t>Inoltre …. evitare di:</a:t>
            </a:r>
          </a:p>
          <a:p>
            <a:pPr fontAlgn="auto">
              <a:spcBef>
                <a:spcPts val="0"/>
              </a:spcBef>
              <a:spcAft>
                <a:spcPts val="0"/>
              </a:spcAft>
              <a:defRPr/>
            </a:pPr>
            <a:endParaRPr lang="it-IT" dirty="0">
              <a:latin typeface="+mn-lt"/>
              <a:cs typeface="+mn-cs"/>
            </a:endParaRPr>
          </a:p>
          <a:p>
            <a:pPr marL="285750" indent="-285750" fontAlgn="auto">
              <a:spcBef>
                <a:spcPts val="0"/>
              </a:spcBef>
              <a:spcAft>
                <a:spcPts val="0"/>
              </a:spcAft>
              <a:buFontTx/>
              <a:buChar char="-"/>
              <a:defRPr/>
            </a:pPr>
            <a:r>
              <a:rPr lang="it-IT" sz="1400" dirty="0">
                <a:latin typeface="+mn-lt"/>
                <a:cs typeface="+mn-cs"/>
              </a:rPr>
              <a:t>essere così presi dal proprio ruolo, da perdere di vista l’anziano e il malato; </a:t>
            </a:r>
          </a:p>
          <a:p>
            <a:pPr marL="285750" indent="-285750" fontAlgn="auto">
              <a:spcBef>
                <a:spcPts val="0"/>
              </a:spcBef>
              <a:spcAft>
                <a:spcPts val="0"/>
              </a:spcAft>
              <a:buFontTx/>
              <a:buChar char="-"/>
              <a:defRPr/>
            </a:pPr>
            <a:endParaRPr lang="it-IT" sz="1400" dirty="0">
              <a:latin typeface="+mn-lt"/>
              <a:cs typeface="+mn-cs"/>
            </a:endParaRPr>
          </a:p>
          <a:p>
            <a:pPr marL="285750" indent="-285750" fontAlgn="auto">
              <a:spcBef>
                <a:spcPts val="0"/>
              </a:spcBef>
              <a:spcAft>
                <a:spcPts val="0"/>
              </a:spcAft>
              <a:buFontTx/>
              <a:buChar char="-"/>
              <a:defRPr/>
            </a:pPr>
            <a:r>
              <a:rPr lang="it-IT" sz="1400" dirty="0">
                <a:latin typeface="+mn-lt"/>
                <a:cs typeface="+mn-cs"/>
              </a:rPr>
              <a:t>esprimere giudizi su quanto ci viene presentato dal malato;  </a:t>
            </a:r>
          </a:p>
          <a:p>
            <a:pPr marL="285750" indent="-285750" fontAlgn="auto">
              <a:spcBef>
                <a:spcPts val="0"/>
              </a:spcBef>
              <a:spcAft>
                <a:spcPts val="0"/>
              </a:spcAft>
              <a:buFontTx/>
              <a:buChar char="-"/>
              <a:defRPr/>
            </a:pPr>
            <a:endParaRPr lang="it-IT" sz="1400" dirty="0">
              <a:latin typeface="+mn-lt"/>
              <a:cs typeface="+mn-cs"/>
            </a:endParaRPr>
          </a:p>
          <a:p>
            <a:pPr marL="285750" indent="-285750" fontAlgn="auto">
              <a:spcBef>
                <a:spcPts val="0"/>
              </a:spcBef>
              <a:spcAft>
                <a:spcPts val="0"/>
              </a:spcAft>
              <a:buFontTx/>
              <a:buChar char="-"/>
              <a:defRPr/>
            </a:pPr>
            <a:r>
              <a:rPr lang="it-IT" sz="1400" dirty="0">
                <a:latin typeface="+mn-lt"/>
                <a:cs typeface="+mn-cs"/>
              </a:rPr>
              <a:t>esprimere commenti personali, manifestare interessi, ricercare reciproche conoscenze ecc.;  </a:t>
            </a:r>
          </a:p>
          <a:p>
            <a:pPr marL="285750" indent="-285750" fontAlgn="auto">
              <a:spcBef>
                <a:spcPts val="0"/>
              </a:spcBef>
              <a:spcAft>
                <a:spcPts val="0"/>
              </a:spcAft>
              <a:buFontTx/>
              <a:buChar char="-"/>
              <a:defRPr/>
            </a:pPr>
            <a:endParaRPr lang="it-IT" sz="1400" dirty="0">
              <a:latin typeface="+mn-lt"/>
              <a:cs typeface="+mn-cs"/>
            </a:endParaRPr>
          </a:p>
          <a:p>
            <a:pPr marL="285750" indent="-285750" fontAlgn="auto">
              <a:spcBef>
                <a:spcPts val="0"/>
              </a:spcBef>
              <a:spcAft>
                <a:spcPts val="0"/>
              </a:spcAft>
              <a:buFontTx/>
              <a:buChar char="-"/>
              <a:defRPr/>
            </a:pPr>
            <a:r>
              <a:rPr lang="it-IT" sz="1400" dirty="0">
                <a:latin typeface="+mn-lt"/>
                <a:cs typeface="+mn-cs"/>
              </a:rPr>
              <a:t>pensare di essere un «risolutore di problemi»;  </a:t>
            </a:r>
          </a:p>
          <a:p>
            <a:pPr marL="285750" indent="-285750" fontAlgn="auto">
              <a:spcBef>
                <a:spcPts val="0"/>
              </a:spcBef>
              <a:spcAft>
                <a:spcPts val="0"/>
              </a:spcAft>
              <a:buFontTx/>
              <a:buChar char="-"/>
              <a:defRPr/>
            </a:pPr>
            <a:endParaRPr lang="it-IT" sz="1400" dirty="0">
              <a:latin typeface="+mn-lt"/>
              <a:cs typeface="+mn-cs"/>
            </a:endParaRPr>
          </a:p>
          <a:p>
            <a:pPr marL="285750" indent="-285750" fontAlgn="auto">
              <a:spcBef>
                <a:spcPts val="0"/>
              </a:spcBef>
              <a:spcAft>
                <a:spcPts val="0"/>
              </a:spcAft>
              <a:buFontTx/>
              <a:buChar char="-"/>
              <a:defRPr/>
            </a:pPr>
            <a:r>
              <a:rPr lang="it-IT" sz="1400" dirty="0">
                <a:latin typeface="+mn-lt"/>
                <a:cs typeface="+mn-cs"/>
              </a:rPr>
              <a:t>rispondere a ciò che il paziente dice, più che ai sentimenti sottesi alle sue parole.  </a:t>
            </a:r>
            <a:r>
              <a:rPr lang="it-IT" sz="1400" dirty="0">
                <a:solidFill>
                  <a:srgbClr val="00B050"/>
                </a:solidFill>
                <a:latin typeface="+mn-lt"/>
                <a:cs typeface="+mn-cs"/>
              </a:rPr>
              <a:t>…. </a:t>
            </a:r>
            <a:endParaRPr lang="it-IT" sz="1400" dirty="0">
              <a:latin typeface="+mn-lt"/>
              <a:cs typeface="+mn-cs"/>
            </a:endParaRPr>
          </a:p>
        </p:txBody>
      </p:sp>
      <p:sp>
        <p:nvSpPr>
          <p:cNvPr id="4" name="Rettangolo 3"/>
          <p:cNvSpPr/>
          <p:nvPr/>
        </p:nvSpPr>
        <p:spPr>
          <a:xfrm>
            <a:off x="250825" y="115888"/>
            <a:ext cx="8642350" cy="461962"/>
          </a:xfrm>
          <a:prstGeom prst="rect">
            <a:avLst/>
          </a:prstGeom>
          <a:solidFill>
            <a:schemeClr val="bg2">
              <a:lumMod val="90000"/>
            </a:schemeClr>
          </a:solidFill>
        </p:spPr>
        <p:txBody>
          <a:bodyPr>
            <a:spAutoFit/>
          </a:bodyPr>
          <a:lstStyle/>
          <a:p>
            <a:pPr algn="ctr" fontAlgn="auto">
              <a:spcBef>
                <a:spcPts val="0"/>
              </a:spcBef>
              <a:spcAft>
                <a:spcPts val="0"/>
              </a:spcAft>
              <a:defRPr/>
            </a:pPr>
            <a:r>
              <a:rPr lang="it-IT" sz="2400" dirty="0">
                <a:solidFill>
                  <a:srgbClr val="FF0000"/>
                </a:solidFill>
                <a:latin typeface="+mn-lt"/>
                <a:cs typeface="+mn-cs"/>
              </a:rPr>
              <a:t>Relazione </a:t>
            </a:r>
            <a:r>
              <a:rPr lang="it-IT" sz="2400" i="1" dirty="0">
                <a:solidFill>
                  <a:schemeClr val="accent1"/>
                </a:solidFill>
                <a:latin typeface="+mn-lt"/>
                <a:cs typeface="+mn-cs"/>
              </a:rPr>
              <a:t>pastorale</a:t>
            </a:r>
            <a:r>
              <a:rPr lang="it-IT" sz="2400" dirty="0">
                <a:solidFill>
                  <a:srgbClr val="FF0000"/>
                </a:solidFill>
                <a:latin typeface="+mn-lt"/>
                <a:cs typeface="+mn-cs"/>
              </a:rPr>
              <a:t> di aiuto  </a:t>
            </a:r>
          </a:p>
        </p:txBody>
      </p:sp>
      <p:sp>
        <p:nvSpPr>
          <p:cNvPr id="5" name="Rettangolo 4"/>
          <p:cNvSpPr/>
          <p:nvPr/>
        </p:nvSpPr>
        <p:spPr>
          <a:xfrm>
            <a:off x="2329738" y="4365104"/>
            <a:ext cx="4906557" cy="92333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it-IT" sz="5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cs typeface="+mn-cs"/>
              </a:rPr>
              <a:t>In sintesi:</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descr="Visualizza immagine di origine"/>
          <p:cNvPicPr>
            <a:picLocks noChangeAspect="1" noChangeArrowheads="1"/>
          </p:cNvPicPr>
          <p:nvPr/>
        </p:nvPicPr>
        <p:blipFill>
          <a:blip r:embed="rId2"/>
          <a:srcRect/>
          <a:stretch>
            <a:fillRect/>
          </a:stretch>
        </p:blipFill>
        <p:spPr bwMode="auto">
          <a:xfrm>
            <a:off x="0" y="0"/>
            <a:ext cx="9156700" cy="6858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egnaposto contenuto 2"/>
          <p:cNvSpPr>
            <a:spLocks noGrp="1"/>
          </p:cNvSpPr>
          <p:nvPr>
            <p:ph idx="1"/>
          </p:nvPr>
        </p:nvSpPr>
        <p:spPr>
          <a:xfrm>
            <a:off x="611188" y="1268413"/>
            <a:ext cx="8285162" cy="5000625"/>
          </a:xfrm>
        </p:spPr>
        <p:txBody>
          <a:bodyPr/>
          <a:lstStyle/>
          <a:p>
            <a:pPr algn="ctr">
              <a:buFont typeface="Wingdings 2" pitchFamily="18" charset="2"/>
              <a:buNone/>
            </a:pPr>
            <a:r>
              <a:rPr lang="it-IT" altLang="it-IT" sz="3200" b="1" smtClean="0">
                <a:solidFill>
                  <a:srgbClr val="FF0000"/>
                </a:solidFill>
                <a:latin typeface="Bookman Old Style" pitchFamily="18" charset="0"/>
              </a:rPr>
              <a:t>L’empatia</a:t>
            </a:r>
          </a:p>
          <a:p>
            <a:pPr algn="ctr">
              <a:buFont typeface="Wingdings 2" pitchFamily="18" charset="2"/>
              <a:buNone/>
            </a:pPr>
            <a:endParaRPr lang="it-IT" altLang="it-IT" sz="3200" smtClean="0">
              <a:solidFill>
                <a:srgbClr val="FF0000"/>
              </a:solidFill>
              <a:latin typeface="Bookman Old Style" pitchFamily="18" charset="0"/>
            </a:endParaRPr>
          </a:p>
          <a:p>
            <a:pPr algn="ctr">
              <a:buFont typeface="Wingdings 2" pitchFamily="18" charset="2"/>
              <a:buNone/>
            </a:pPr>
            <a:endParaRPr lang="it-IT" altLang="it-IT" sz="1300" i="1" smtClean="0">
              <a:solidFill>
                <a:srgbClr val="000000"/>
              </a:solidFill>
              <a:latin typeface="Bookman Old Style" pitchFamily="18" charset="0"/>
            </a:endParaRPr>
          </a:p>
          <a:p>
            <a:pPr algn="ctr">
              <a:buFont typeface="Wingdings 2" pitchFamily="18" charset="2"/>
              <a:buNone/>
            </a:pPr>
            <a:r>
              <a:rPr lang="it-IT" altLang="it-IT" i="1" smtClean="0">
                <a:solidFill>
                  <a:srgbClr val="000000"/>
                </a:solidFill>
                <a:latin typeface="Bookman Old Style" pitchFamily="18" charset="0"/>
              </a:rPr>
              <a:t>Capacità di mettersi nei panni dell’altro, comprendere il suo mondo interiore, </a:t>
            </a:r>
          </a:p>
          <a:p>
            <a:pPr algn="ctr">
              <a:buFont typeface="Wingdings 2" pitchFamily="18" charset="2"/>
              <a:buNone/>
            </a:pPr>
            <a:r>
              <a:rPr lang="it-IT" altLang="it-IT" i="1" smtClean="0">
                <a:solidFill>
                  <a:srgbClr val="000000"/>
                </a:solidFill>
                <a:latin typeface="Bookman Old Style" pitchFamily="18" charset="0"/>
              </a:rPr>
              <a:t>i suoi stati d’animo, </a:t>
            </a:r>
          </a:p>
          <a:p>
            <a:pPr algn="ctr">
              <a:buFont typeface="Wingdings 2" pitchFamily="18" charset="2"/>
              <a:buNone/>
            </a:pPr>
            <a:r>
              <a:rPr lang="it-IT" altLang="it-IT" i="1" smtClean="0">
                <a:solidFill>
                  <a:srgbClr val="000000"/>
                </a:solidFill>
                <a:latin typeface="Bookman Old Style" pitchFamily="18" charset="0"/>
              </a:rPr>
              <a:t>i suoi pensieri, </a:t>
            </a:r>
          </a:p>
          <a:p>
            <a:pPr algn="ctr">
              <a:buFont typeface="Wingdings 2" pitchFamily="18" charset="2"/>
              <a:buNone/>
            </a:pPr>
            <a:r>
              <a:rPr lang="it-IT" altLang="it-IT" i="1" smtClean="0">
                <a:solidFill>
                  <a:srgbClr val="000000"/>
                </a:solidFill>
                <a:latin typeface="Bookman Old Style" pitchFamily="18" charset="0"/>
              </a:rPr>
              <a:t>i suoi bisogni .. </a:t>
            </a:r>
          </a:p>
          <a:p>
            <a:pPr>
              <a:buFont typeface="Wingdings 2" pitchFamily="18" charset="2"/>
              <a:buNone/>
            </a:pPr>
            <a:r>
              <a:rPr lang="it-IT" altLang="it-IT" smtClean="0">
                <a:solidFill>
                  <a:srgbClr val="000000"/>
                </a:solidFill>
                <a:latin typeface="Bookman Old Style" pitchFamily="18" charset="0"/>
              </a:rPr>
              <a:t>	</a:t>
            </a:r>
          </a:p>
          <a:p>
            <a:pPr algn="r">
              <a:buFont typeface="Wingdings 2" pitchFamily="18" charset="2"/>
              <a:buNone/>
            </a:pPr>
            <a:r>
              <a:rPr lang="it-IT" altLang="it-IT" sz="3200" b="1" smtClean="0">
                <a:solidFill>
                  <a:srgbClr val="00CC00"/>
                </a:solidFill>
                <a:latin typeface="Bookman Old Style" pitchFamily="18" charset="0"/>
              </a:rPr>
              <a:t>Capire ciò che l’altro prova o vive...</a:t>
            </a:r>
          </a:p>
          <a:p>
            <a:pPr>
              <a:buFont typeface="Wingdings 2" pitchFamily="18" charset="2"/>
              <a:buNone/>
            </a:pPr>
            <a:endParaRPr lang="it-IT" altLang="it-IT" smtClean="0">
              <a:solidFill>
                <a:srgbClr val="00CC00"/>
              </a:solidFill>
            </a:endParaRPr>
          </a:p>
        </p:txBody>
      </p:sp>
      <p:pic>
        <p:nvPicPr>
          <p:cNvPr id="113666" name="Picture 11" descr="Empatia"/>
          <p:cNvPicPr>
            <a:picLocks noChangeAspect="1" noChangeArrowheads="1"/>
          </p:cNvPicPr>
          <p:nvPr/>
        </p:nvPicPr>
        <p:blipFill>
          <a:blip r:embed="rId2"/>
          <a:srcRect/>
          <a:stretch>
            <a:fillRect/>
          </a:stretch>
        </p:blipFill>
        <p:spPr bwMode="auto">
          <a:xfrm>
            <a:off x="0" y="0"/>
            <a:ext cx="3708400" cy="23987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egnaposto contenuto 2"/>
          <p:cNvSpPr>
            <a:spLocks noGrp="1"/>
          </p:cNvSpPr>
          <p:nvPr>
            <p:ph idx="1"/>
          </p:nvPr>
        </p:nvSpPr>
        <p:spPr>
          <a:xfrm>
            <a:off x="0" y="0"/>
            <a:ext cx="4427538" cy="3500438"/>
          </a:xfrm>
        </p:spPr>
        <p:txBody>
          <a:bodyPr/>
          <a:lstStyle/>
          <a:p>
            <a:pPr algn="ctr">
              <a:buFont typeface="Wingdings 2" pitchFamily="18" charset="2"/>
              <a:buNone/>
            </a:pPr>
            <a:endParaRPr lang="it-IT" altLang="it-IT" smtClean="0">
              <a:solidFill>
                <a:srgbClr val="FF0000"/>
              </a:solidFill>
              <a:latin typeface="Bookman Old Style" pitchFamily="18" charset="0"/>
            </a:endParaRPr>
          </a:p>
          <a:p>
            <a:pPr algn="ctr">
              <a:buFont typeface="Wingdings 2" pitchFamily="18" charset="2"/>
              <a:buNone/>
            </a:pPr>
            <a:r>
              <a:rPr lang="it-IT" altLang="it-IT" i="1" smtClean="0">
                <a:solidFill>
                  <a:srgbClr val="000000"/>
                </a:solidFill>
                <a:latin typeface="Bookman Old Style" pitchFamily="18" charset="0"/>
              </a:rPr>
              <a:t>... È importante non essere eccessivamente centrati su di sé, per riuscire a provare emozioni che ci rendano attenti ai bisogni altrui.</a:t>
            </a:r>
            <a:endParaRPr lang="it-IT" altLang="it-IT" smtClean="0"/>
          </a:p>
        </p:txBody>
      </p:sp>
      <p:pic>
        <p:nvPicPr>
          <p:cNvPr id="114690" name="Picture 6" descr="ANd9GcS5Ad-TqcBSKlP-j5Hl2M3j2WsVfJALpESGBzNrKX3FVlPNqse8"/>
          <p:cNvPicPr>
            <a:picLocks noChangeAspect="1" noChangeArrowheads="1"/>
          </p:cNvPicPr>
          <p:nvPr/>
        </p:nvPicPr>
        <p:blipFill>
          <a:blip r:embed="rId2"/>
          <a:srcRect/>
          <a:stretch>
            <a:fillRect/>
          </a:stretch>
        </p:blipFill>
        <p:spPr bwMode="auto">
          <a:xfrm>
            <a:off x="4787900" y="188913"/>
            <a:ext cx="3960813" cy="3059112"/>
          </a:xfrm>
          <a:prstGeom prst="rect">
            <a:avLst/>
          </a:prstGeom>
          <a:noFill/>
          <a:ln w="9525">
            <a:noFill/>
            <a:miter lim="800000"/>
            <a:headEnd/>
            <a:tailEnd/>
          </a:ln>
        </p:spPr>
      </p:pic>
      <p:sp>
        <p:nvSpPr>
          <p:cNvPr id="114691" name="Segnaposto contenuto 2"/>
          <p:cNvSpPr>
            <a:spLocks/>
          </p:cNvSpPr>
          <p:nvPr/>
        </p:nvSpPr>
        <p:spPr bwMode="auto">
          <a:xfrm>
            <a:off x="755650" y="4221163"/>
            <a:ext cx="8388350" cy="1152525"/>
          </a:xfrm>
          <a:prstGeom prst="rect">
            <a:avLst/>
          </a:prstGeom>
          <a:noFill/>
          <a:ln w="9525">
            <a:noFill/>
            <a:miter lim="800000"/>
            <a:headEnd/>
            <a:tailEnd/>
          </a:ln>
        </p:spPr>
        <p:txBody>
          <a:bodyPr/>
          <a:lstStyle/>
          <a:p>
            <a:pPr marL="365125" indent="-255588" algn="ctr">
              <a:spcBef>
                <a:spcPts val="400"/>
              </a:spcBef>
              <a:buClr>
                <a:schemeClr val="accent1"/>
              </a:buClr>
              <a:buSzPct val="68000"/>
              <a:buFont typeface="Wingdings 2" pitchFamily="18" charset="2"/>
              <a:buNone/>
            </a:pPr>
            <a:r>
              <a:rPr lang="it-IT" altLang="it-IT" sz="2700">
                <a:solidFill>
                  <a:srgbClr val="FF0000"/>
                </a:solidFill>
                <a:latin typeface="Bookman Old Style" pitchFamily="18" charset="0"/>
              </a:rPr>
              <a:t>“Comprensione” </a:t>
            </a:r>
            <a:r>
              <a:rPr lang="it-IT" altLang="it-IT" sz="2700" i="1">
                <a:solidFill>
                  <a:srgbClr val="000000"/>
                </a:solidFill>
                <a:latin typeface="Bookman Old Style" pitchFamily="18" charset="0"/>
              </a:rPr>
              <a:t>richiede pertanto </a:t>
            </a:r>
            <a:r>
              <a:rPr lang="it-IT" altLang="it-IT" sz="2700">
                <a:solidFill>
                  <a:srgbClr val="FF0000"/>
                </a:solidFill>
                <a:latin typeface="Bookman Old Style" pitchFamily="18" charset="0"/>
              </a:rPr>
              <a:t>“identificazione” </a:t>
            </a:r>
            <a:r>
              <a:rPr lang="it-IT" altLang="it-IT" sz="2700" i="1">
                <a:solidFill>
                  <a:srgbClr val="000000"/>
                </a:solidFill>
                <a:latin typeface="Bookman Old Style" pitchFamily="18" charset="0"/>
              </a:rPr>
              <a:t>con l’altro.</a:t>
            </a:r>
          </a:p>
          <a:p>
            <a:pPr marL="365125" indent="-255588" algn="ctr">
              <a:spcBef>
                <a:spcPts val="400"/>
              </a:spcBef>
              <a:buClr>
                <a:schemeClr val="accent1"/>
              </a:buClr>
              <a:buSzPct val="68000"/>
              <a:buFont typeface="Wingdings 2" pitchFamily="18" charset="2"/>
              <a:buNone/>
            </a:pPr>
            <a:r>
              <a:rPr lang="it-IT" altLang="it-IT" sz="1600" i="1">
                <a:solidFill>
                  <a:srgbClr val="000000"/>
                </a:solidFill>
                <a:latin typeface="Bookman Old Style" pitchFamily="18" charset="0"/>
              </a:rPr>
              <a:t> </a:t>
            </a:r>
            <a:endParaRPr lang="it-IT" altLang="it-IT" sz="2700">
              <a:solidFill>
                <a:srgbClr val="00CC00"/>
              </a:solidFill>
              <a:latin typeface="Lucida Sans Unicode" pitchFamily="34" charset="0"/>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3"/>
          <p:cNvSpPr>
            <a:spLocks noGrp="1"/>
          </p:cNvSpPr>
          <p:nvPr>
            <p:ph idx="1"/>
          </p:nvPr>
        </p:nvSpPr>
        <p:spPr>
          <a:xfrm>
            <a:off x="395288" y="476250"/>
            <a:ext cx="8539162" cy="5772150"/>
          </a:xfrm>
        </p:spPr>
        <p:txBody>
          <a:bodyPr/>
          <a:lstStyle/>
          <a:p>
            <a:pPr algn="ctr">
              <a:buFont typeface="Wingdings 2" pitchFamily="18" charset="2"/>
              <a:buNone/>
            </a:pPr>
            <a:r>
              <a:rPr lang="it-IT" altLang="it-IT" smtClean="0">
                <a:solidFill>
                  <a:srgbClr val="00CC00"/>
                </a:solidFill>
                <a:latin typeface="Bookman Old Style" pitchFamily="18" charset="0"/>
              </a:rPr>
              <a:t>Se ciò non accade NON si potrà mai avere una piena conoscenza dell’altra persona,</a:t>
            </a:r>
          </a:p>
          <a:p>
            <a:pPr algn="ctr">
              <a:buFont typeface="Wingdings 2" pitchFamily="18" charset="2"/>
              <a:buNone/>
            </a:pPr>
            <a:r>
              <a:rPr lang="it-IT" altLang="it-IT" smtClean="0">
                <a:solidFill>
                  <a:srgbClr val="00CC00"/>
                </a:solidFill>
                <a:latin typeface="Bookman Old Style" pitchFamily="18" charset="0"/>
              </a:rPr>
              <a:t>e quindi sarà compromessa </a:t>
            </a:r>
          </a:p>
          <a:p>
            <a:pPr algn="ctr">
              <a:buFont typeface="Wingdings 2" pitchFamily="18" charset="2"/>
              <a:buNone/>
            </a:pPr>
            <a:r>
              <a:rPr lang="it-IT" altLang="it-IT" smtClean="0">
                <a:solidFill>
                  <a:srgbClr val="00CC00"/>
                </a:solidFill>
                <a:latin typeface="Bookman Old Style" pitchFamily="18" charset="0"/>
              </a:rPr>
              <a:t>ogni valida possibilità di </a:t>
            </a:r>
            <a:r>
              <a:rPr lang="it-IT" altLang="it-IT" b="1" smtClean="0">
                <a:solidFill>
                  <a:srgbClr val="00CC00"/>
                </a:solidFill>
                <a:latin typeface="Bookman Old Style" pitchFamily="18" charset="0"/>
              </a:rPr>
              <a:t>aiuto.</a:t>
            </a:r>
          </a:p>
          <a:p>
            <a:pPr algn="ctr">
              <a:buFont typeface="Wingdings 2" pitchFamily="18" charset="2"/>
              <a:buNone/>
            </a:pPr>
            <a:endParaRPr lang="it-IT" altLang="it-IT" b="1" smtClean="0">
              <a:solidFill>
                <a:srgbClr val="00CC00"/>
              </a:solidFill>
              <a:latin typeface="Bookman Old Style" pitchFamily="18" charset="0"/>
            </a:endParaRPr>
          </a:p>
          <a:p>
            <a:pPr>
              <a:buFont typeface="Wingdings 2" pitchFamily="18" charset="2"/>
              <a:buNone/>
            </a:pPr>
            <a:r>
              <a:rPr lang="it-IT" altLang="it-IT" smtClean="0">
                <a:solidFill>
                  <a:srgbClr val="0000CC"/>
                </a:solidFill>
                <a:latin typeface="Garamond" pitchFamily="18" charset="0"/>
              </a:rPr>
              <a:t>			</a:t>
            </a:r>
            <a:r>
              <a:rPr lang="it-IT" altLang="it-IT" sz="3200" b="1" smtClean="0">
                <a:solidFill>
                  <a:srgbClr val="0000CC"/>
                </a:solidFill>
                <a:latin typeface="Garamond" pitchFamily="18" charset="0"/>
              </a:rPr>
              <a:t>Simpatia</a:t>
            </a:r>
            <a:r>
              <a:rPr lang="it-IT" altLang="it-IT" sz="3200" b="1" smtClean="0">
                <a:latin typeface="Garamond" pitchFamily="18" charset="0"/>
              </a:rPr>
              <a:t>:</a:t>
            </a:r>
            <a:r>
              <a:rPr lang="it-IT" altLang="it-IT" smtClean="0">
                <a:latin typeface="Garamond" pitchFamily="18" charset="0"/>
              </a:rPr>
              <a:t> </a:t>
            </a:r>
            <a:r>
              <a:rPr lang="it-IT" altLang="it-IT" smtClean="0">
                <a:solidFill>
                  <a:srgbClr val="996633"/>
                </a:solidFill>
                <a:latin typeface="Garamond" pitchFamily="18" charset="0"/>
              </a:rPr>
              <a:t>sentimento </a:t>
            </a:r>
          </a:p>
          <a:p>
            <a:pPr>
              <a:buFont typeface="Wingdings 2" pitchFamily="18" charset="2"/>
              <a:buNone/>
            </a:pPr>
            <a:r>
              <a:rPr lang="it-IT" altLang="it-IT" smtClean="0">
                <a:solidFill>
                  <a:srgbClr val="996633"/>
                </a:solidFill>
                <a:latin typeface="Garamond" pitchFamily="18" charset="0"/>
              </a:rPr>
              <a:t>				</a:t>
            </a:r>
            <a:r>
              <a:rPr lang="it-IT" altLang="it-IT" smtClean="0">
                <a:solidFill>
                  <a:srgbClr val="996633"/>
                </a:solidFill>
                <a:latin typeface="Garamond" pitchFamily="18" charset="0"/>
                <a:sym typeface="Wingdings" pitchFamily="2" charset="2"/>
              </a:rPr>
              <a:t> fusione con l’esperienza 						vissuta dall’altro</a:t>
            </a:r>
            <a:endParaRPr lang="it-IT" altLang="it-IT" smtClean="0">
              <a:solidFill>
                <a:srgbClr val="996633"/>
              </a:solidFill>
              <a:latin typeface="Garamond" pitchFamily="18" charset="0"/>
            </a:endParaRPr>
          </a:p>
          <a:p>
            <a:pPr>
              <a:buFont typeface="Wingdings 2" pitchFamily="18" charset="2"/>
              <a:buNone/>
            </a:pPr>
            <a:r>
              <a:rPr lang="it-IT" altLang="it-IT" smtClean="0">
                <a:solidFill>
                  <a:srgbClr val="0000CC"/>
                </a:solidFill>
                <a:latin typeface="Garamond" pitchFamily="18" charset="0"/>
              </a:rPr>
              <a:t>					</a:t>
            </a:r>
          </a:p>
          <a:p>
            <a:pPr>
              <a:buFont typeface="Wingdings 2" pitchFamily="18" charset="2"/>
              <a:buNone/>
            </a:pPr>
            <a:r>
              <a:rPr lang="it-IT" altLang="it-IT" smtClean="0">
                <a:solidFill>
                  <a:srgbClr val="0000CC"/>
                </a:solidFill>
                <a:latin typeface="Garamond" pitchFamily="18" charset="0"/>
              </a:rPr>
              <a:t>					</a:t>
            </a:r>
            <a:r>
              <a:rPr lang="it-IT" altLang="it-IT" sz="3200" b="1" smtClean="0">
                <a:solidFill>
                  <a:srgbClr val="0000CC"/>
                </a:solidFill>
                <a:latin typeface="Garamond" pitchFamily="18" charset="0"/>
              </a:rPr>
              <a:t>Empatia</a:t>
            </a:r>
            <a:r>
              <a:rPr lang="it-IT" altLang="it-IT" sz="3200" b="1" smtClean="0">
                <a:latin typeface="Garamond" pitchFamily="18" charset="0"/>
              </a:rPr>
              <a:t>:</a:t>
            </a:r>
            <a:r>
              <a:rPr lang="it-IT" altLang="it-IT" smtClean="0">
                <a:latin typeface="Garamond" pitchFamily="18" charset="0"/>
              </a:rPr>
              <a:t> </a:t>
            </a:r>
            <a:r>
              <a:rPr lang="it-IT" altLang="it-IT" smtClean="0">
                <a:solidFill>
                  <a:schemeClr val="accent2"/>
                </a:solidFill>
                <a:latin typeface="Garamond" pitchFamily="18" charset="0"/>
              </a:rPr>
              <a:t>modalità di pensiero </a:t>
            </a:r>
          </a:p>
          <a:p>
            <a:pPr>
              <a:buFont typeface="Wingdings 2" pitchFamily="18" charset="2"/>
              <a:buNone/>
            </a:pPr>
            <a:r>
              <a:rPr lang="it-IT" altLang="it-IT" smtClean="0">
                <a:solidFill>
                  <a:schemeClr val="accent2"/>
                </a:solidFill>
                <a:latin typeface="Garamond" pitchFamily="18" charset="0"/>
              </a:rPr>
              <a:t>						</a:t>
            </a:r>
            <a:r>
              <a:rPr lang="it-IT" altLang="it-IT" smtClean="0">
                <a:solidFill>
                  <a:schemeClr val="accent2"/>
                </a:solidFill>
                <a:latin typeface="Garamond" pitchFamily="18" charset="0"/>
                <a:sym typeface="Wingdings" pitchFamily="2" charset="2"/>
              </a:rPr>
              <a:t> </a:t>
            </a:r>
            <a:r>
              <a:rPr lang="it-IT" altLang="it-IT" smtClean="0">
                <a:solidFill>
                  <a:schemeClr val="accent2"/>
                </a:solidFill>
                <a:latin typeface="Garamond" pitchFamily="18" charset="0"/>
              </a:rPr>
              <a:t>distacco emotivo</a:t>
            </a:r>
          </a:p>
          <a:p>
            <a:pPr algn="ctr">
              <a:buFont typeface="Wingdings 2" pitchFamily="18" charset="2"/>
              <a:buNone/>
            </a:pPr>
            <a:endParaRPr lang="it-IT" altLang="it-IT" b="1" smtClean="0">
              <a:solidFill>
                <a:schemeClr val="accent2"/>
              </a:solidFill>
              <a:latin typeface="Bookman Old Style" pitchFamily="18" charset="0"/>
            </a:endParaRPr>
          </a:p>
          <a:p>
            <a:pPr algn="ctr">
              <a:buFont typeface="Wingdings 2" pitchFamily="18" charset="2"/>
              <a:buNone/>
            </a:pPr>
            <a:endParaRPr lang="it-IT" altLang="it-IT" i="1" smtClean="0">
              <a:latin typeface="Garamond" pitchFamily="18" charset="0"/>
            </a:endParaRPr>
          </a:p>
        </p:txBody>
      </p:sp>
      <p:pic>
        <p:nvPicPr>
          <p:cNvPr id="115714" name="Picture 9" descr="ANd9GcSPOS8_Ruft8bh_abQ7VpTSC0hDSCxHKpCNS1fhJZi-6_jT7dM58Q"/>
          <p:cNvPicPr>
            <a:picLocks noChangeAspect="1" noChangeArrowheads="1"/>
          </p:cNvPicPr>
          <p:nvPr/>
        </p:nvPicPr>
        <p:blipFill>
          <a:blip r:embed="rId2"/>
          <a:srcRect/>
          <a:stretch>
            <a:fillRect/>
          </a:stretch>
        </p:blipFill>
        <p:spPr bwMode="auto">
          <a:xfrm>
            <a:off x="0" y="3865563"/>
            <a:ext cx="3995738" cy="29924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idx="1"/>
          </p:nvPr>
        </p:nvSpPr>
        <p:spPr>
          <a:xfrm>
            <a:off x="250825" y="188913"/>
            <a:ext cx="8648700" cy="6383337"/>
          </a:xfrm>
        </p:spPr>
        <p:txBody>
          <a:bodyPr rtlCol="0">
            <a:normAutofit lnSpcReduction="10000"/>
          </a:bodyPr>
          <a:lstStyle/>
          <a:p>
            <a:pPr algn="ctr" fontAlgn="auto">
              <a:spcAft>
                <a:spcPts val="0"/>
              </a:spcAft>
              <a:buFont typeface="Wingdings 2" pitchFamily="18" charset="2"/>
              <a:buNone/>
              <a:defRPr/>
            </a:pPr>
            <a:r>
              <a:rPr lang="it-IT" altLang="it-IT" sz="3200" b="1" i="1" smtClean="0">
                <a:solidFill>
                  <a:srgbClr val="FF0000"/>
                </a:solidFill>
                <a:latin typeface="Garamond" pitchFamily="18" charset="0"/>
              </a:rPr>
              <a:t>Il processo di empatia</a:t>
            </a:r>
          </a:p>
          <a:p>
            <a:pPr algn="ctr" fontAlgn="auto">
              <a:spcAft>
                <a:spcPts val="0"/>
              </a:spcAft>
              <a:buFont typeface="Wingdings 2" pitchFamily="18" charset="2"/>
              <a:buNone/>
              <a:defRPr/>
            </a:pPr>
            <a:endParaRPr lang="it-IT" altLang="it-IT" sz="800" b="1" i="1" smtClean="0">
              <a:solidFill>
                <a:srgbClr val="FF0000"/>
              </a:solidFill>
              <a:latin typeface="Garamond" pitchFamily="18" charset="0"/>
            </a:endParaRPr>
          </a:p>
          <a:p>
            <a:pPr fontAlgn="auto">
              <a:spcAft>
                <a:spcPts val="0"/>
              </a:spcAft>
              <a:buFont typeface="Wingdings 2" pitchFamily="18" charset="2"/>
              <a:buNone/>
              <a:defRPr/>
            </a:pPr>
            <a:r>
              <a:rPr lang="it-IT" altLang="it-IT" b="1" i="1" smtClean="0">
                <a:solidFill>
                  <a:srgbClr val="00CC00"/>
                </a:solidFill>
                <a:latin typeface="Garamond" pitchFamily="18" charset="0"/>
              </a:rPr>
              <a:t>Immedesimazione</a:t>
            </a:r>
          </a:p>
          <a:p>
            <a:pPr algn="ctr" fontAlgn="auto">
              <a:spcAft>
                <a:spcPts val="0"/>
              </a:spcAft>
              <a:buFont typeface="Wingdings 2" pitchFamily="18" charset="2"/>
              <a:buNone/>
              <a:defRPr/>
            </a:pPr>
            <a:r>
              <a:rPr lang="it-IT" altLang="it-IT" i="1" smtClean="0">
                <a:latin typeface="Garamond" pitchFamily="18" charset="0"/>
              </a:rPr>
              <a:t>consente all’operatore di entrare </a:t>
            </a:r>
          </a:p>
          <a:p>
            <a:pPr algn="ctr" fontAlgn="auto">
              <a:spcAft>
                <a:spcPts val="0"/>
              </a:spcAft>
              <a:buFont typeface="Wingdings 2" pitchFamily="18" charset="2"/>
              <a:buNone/>
              <a:defRPr/>
            </a:pPr>
            <a:r>
              <a:rPr lang="it-IT" altLang="it-IT" i="1" smtClean="0">
                <a:latin typeface="Garamond" pitchFamily="18" charset="0"/>
              </a:rPr>
              <a:t>nella situazione dell’altro</a:t>
            </a:r>
          </a:p>
          <a:p>
            <a:pPr fontAlgn="auto">
              <a:spcAft>
                <a:spcPts val="0"/>
              </a:spcAft>
              <a:buFont typeface="Wingdings 2" pitchFamily="18" charset="2"/>
              <a:buNone/>
              <a:defRPr/>
            </a:pPr>
            <a:r>
              <a:rPr lang="it-IT" altLang="it-IT" b="1" i="1" smtClean="0">
                <a:solidFill>
                  <a:srgbClr val="0000FF"/>
                </a:solidFill>
                <a:latin typeface="Garamond" pitchFamily="18" charset="0"/>
              </a:rPr>
              <a:t>Incorporazione</a:t>
            </a:r>
          </a:p>
          <a:p>
            <a:pPr algn="ctr" fontAlgn="auto">
              <a:spcAft>
                <a:spcPts val="0"/>
              </a:spcAft>
              <a:buFont typeface="Wingdings 2" pitchFamily="18" charset="2"/>
              <a:buNone/>
              <a:defRPr/>
            </a:pPr>
            <a:r>
              <a:rPr lang="it-IT" altLang="it-IT" i="1" smtClean="0">
                <a:latin typeface="Garamond" pitchFamily="18" charset="0"/>
              </a:rPr>
              <a:t>l’esperienza dell’altro viene incorporata </a:t>
            </a:r>
          </a:p>
          <a:p>
            <a:pPr algn="ctr" fontAlgn="auto">
              <a:spcAft>
                <a:spcPts val="0"/>
              </a:spcAft>
              <a:buFont typeface="Wingdings 2" pitchFamily="18" charset="2"/>
              <a:buNone/>
              <a:defRPr/>
            </a:pPr>
            <a:r>
              <a:rPr lang="it-IT" altLang="it-IT" i="1" smtClean="0">
                <a:latin typeface="Garamond" pitchFamily="18" charset="0"/>
              </a:rPr>
              <a:t>nell’Io dell’operatore</a:t>
            </a:r>
          </a:p>
          <a:p>
            <a:pPr fontAlgn="auto">
              <a:spcAft>
                <a:spcPts val="0"/>
              </a:spcAft>
              <a:buFont typeface="Wingdings 2" pitchFamily="18" charset="2"/>
              <a:buNone/>
              <a:defRPr/>
            </a:pPr>
            <a:r>
              <a:rPr lang="it-IT" altLang="it-IT" b="1" i="1" smtClean="0">
                <a:solidFill>
                  <a:srgbClr val="996633"/>
                </a:solidFill>
                <a:latin typeface="Garamond" pitchFamily="18" charset="0"/>
              </a:rPr>
              <a:t>Risonanza</a:t>
            </a:r>
          </a:p>
          <a:p>
            <a:pPr algn="ctr" fontAlgn="auto">
              <a:spcAft>
                <a:spcPts val="0"/>
              </a:spcAft>
              <a:buFont typeface="Wingdings 2" pitchFamily="18" charset="2"/>
              <a:buNone/>
              <a:defRPr/>
            </a:pPr>
            <a:r>
              <a:rPr lang="it-IT" altLang="it-IT" i="1" smtClean="0">
                <a:latin typeface="Garamond" pitchFamily="18" charset="0"/>
              </a:rPr>
              <a:t>l’operatore avverte un’interazione tra i propri sentimenti </a:t>
            </a:r>
          </a:p>
          <a:p>
            <a:pPr algn="ctr" fontAlgn="auto">
              <a:spcAft>
                <a:spcPts val="0"/>
              </a:spcAft>
              <a:buFont typeface="Wingdings 2" pitchFamily="18" charset="2"/>
              <a:buNone/>
              <a:defRPr/>
            </a:pPr>
            <a:r>
              <a:rPr lang="it-IT" altLang="it-IT" i="1" smtClean="0">
                <a:latin typeface="Garamond" pitchFamily="18" charset="0"/>
              </a:rPr>
              <a:t>e l’esperienza dell’altro</a:t>
            </a:r>
          </a:p>
          <a:p>
            <a:pPr fontAlgn="auto">
              <a:spcAft>
                <a:spcPts val="0"/>
              </a:spcAft>
              <a:buFont typeface="Wingdings 2" pitchFamily="18" charset="2"/>
              <a:buNone/>
              <a:defRPr/>
            </a:pPr>
            <a:r>
              <a:rPr lang="it-IT" altLang="it-IT" b="1" i="1" smtClean="0">
                <a:solidFill>
                  <a:srgbClr val="FF0000"/>
                </a:solidFill>
                <a:latin typeface="Garamond" pitchFamily="18" charset="0"/>
              </a:rPr>
              <a:t>Distacco</a:t>
            </a:r>
          </a:p>
          <a:p>
            <a:pPr algn="ctr" fontAlgn="auto">
              <a:spcAft>
                <a:spcPts val="0"/>
              </a:spcAft>
              <a:buFont typeface="Wingdings 2" pitchFamily="18" charset="2"/>
              <a:buNone/>
              <a:defRPr/>
            </a:pPr>
            <a:r>
              <a:rPr lang="it-IT" altLang="it-IT" i="1" smtClean="0">
                <a:latin typeface="Garamond" pitchFamily="18" charset="0"/>
              </a:rPr>
              <a:t> fine del processo e ritorno nella propria identità</a:t>
            </a:r>
          </a:p>
        </p:txBody>
      </p:sp>
      <p:pic>
        <p:nvPicPr>
          <p:cNvPr id="116738" name="Picture 4" descr="ANd9GcQX4RW_PfndszEaDzJ5H5PPlFpA-jm0OrI2ysSGuuZzkjYjpQeO"/>
          <p:cNvPicPr>
            <a:picLocks noChangeAspect="1" noChangeArrowheads="1"/>
          </p:cNvPicPr>
          <p:nvPr/>
        </p:nvPicPr>
        <p:blipFill>
          <a:blip r:embed="rId2"/>
          <a:srcRect/>
          <a:stretch>
            <a:fillRect/>
          </a:stretch>
        </p:blipFill>
        <p:spPr bwMode="auto">
          <a:xfrm>
            <a:off x="6804025" y="260350"/>
            <a:ext cx="2071688" cy="194786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egnaposto contenuto 2"/>
          <p:cNvSpPr>
            <a:spLocks noGrp="1"/>
          </p:cNvSpPr>
          <p:nvPr>
            <p:ph idx="1"/>
          </p:nvPr>
        </p:nvSpPr>
        <p:spPr>
          <a:xfrm>
            <a:off x="1116013" y="260350"/>
            <a:ext cx="7791450" cy="6215063"/>
          </a:xfrm>
        </p:spPr>
        <p:txBody>
          <a:bodyPr/>
          <a:lstStyle/>
          <a:p>
            <a:pPr marL="692150" indent="-609600" algn="just">
              <a:buFont typeface="Wingdings 2" pitchFamily="18" charset="2"/>
              <a:buNone/>
            </a:pPr>
            <a:r>
              <a:rPr lang="it-IT" altLang="it-IT" b="1" smtClean="0">
                <a:solidFill>
                  <a:schemeClr val="accent2"/>
                </a:solidFill>
                <a:latin typeface="Bookman Old Style" pitchFamily="18" charset="0"/>
              </a:rPr>
              <a:t>La distanza psicologica </a:t>
            </a:r>
          </a:p>
          <a:p>
            <a:pPr marL="692150" indent="-609600" algn="just">
              <a:buFont typeface="Wingdings 2" pitchFamily="18" charset="2"/>
              <a:buNone/>
            </a:pPr>
            <a:r>
              <a:rPr lang="it-IT" altLang="it-IT" smtClean="0">
                <a:latin typeface="Bookman Old Style" pitchFamily="18" charset="0"/>
              </a:rPr>
              <a:t>- si crea in base a come sono strutturate </a:t>
            </a:r>
          </a:p>
          <a:p>
            <a:pPr marL="692150" indent="-609600" algn="just">
              <a:buFont typeface="Wingdings 2" pitchFamily="18" charset="2"/>
              <a:buNone/>
            </a:pPr>
            <a:r>
              <a:rPr lang="it-IT" altLang="it-IT" smtClean="0">
                <a:latin typeface="Bookman Old Style" pitchFamily="18" charset="0"/>
              </a:rPr>
              <a:t>le personalità dell’utente e dell’operatore </a:t>
            </a:r>
          </a:p>
          <a:p>
            <a:pPr marL="692150" indent="-609600" algn="just">
              <a:buFont typeface="Wingdings 2" pitchFamily="18" charset="2"/>
              <a:buNone/>
            </a:pPr>
            <a:r>
              <a:rPr lang="it-IT" altLang="it-IT" smtClean="0">
                <a:latin typeface="Bookman Old Style" pitchFamily="18" charset="0"/>
              </a:rPr>
              <a:t>- e dipende dalla relazione che si instaura.</a:t>
            </a:r>
          </a:p>
          <a:p>
            <a:pPr marL="692150" indent="-609600" algn="just">
              <a:buFont typeface="Wingdings 2" pitchFamily="18" charset="2"/>
              <a:buNone/>
            </a:pPr>
            <a:endParaRPr lang="it-IT" altLang="it-IT" smtClean="0">
              <a:latin typeface="Bookman Old Style" pitchFamily="18" charset="0"/>
            </a:endParaRPr>
          </a:p>
          <a:p>
            <a:pPr marL="692150" indent="-609600" algn="just">
              <a:buFont typeface="Wingdings 2" pitchFamily="18" charset="2"/>
              <a:buNone/>
            </a:pPr>
            <a:r>
              <a:rPr lang="it-IT" altLang="it-IT" b="1" smtClean="0">
                <a:solidFill>
                  <a:schemeClr val="accent2"/>
                </a:solidFill>
                <a:latin typeface="Bookman Old Style" pitchFamily="18" charset="0"/>
              </a:rPr>
              <a:t>Sé:</a:t>
            </a:r>
            <a:r>
              <a:rPr lang="it-IT" altLang="it-IT" smtClean="0">
                <a:latin typeface="Bookman Old Style" pitchFamily="18" charset="0"/>
              </a:rPr>
              <a:t> immagine che la persona ha di se stessa.</a:t>
            </a:r>
          </a:p>
          <a:p>
            <a:pPr marL="692150" indent="-609600" algn="just">
              <a:buFont typeface="Wingdings 2" pitchFamily="18" charset="2"/>
              <a:buNone/>
            </a:pPr>
            <a:r>
              <a:rPr lang="it-IT" altLang="it-IT" smtClean="0">
                <a:latin typeface="Bookman Old Style" pitchFamily="18" charset="0"/>
                <a:sym typeface="Wingdings" pitchFamily="2" charset="2"/>
              </a:rPr>
              <a:t> </a:t>
            </a:r>
            <a:r>
              <a:rPr lang="it-IT" altLang="it-IT" smtClean="0">
                <a:latin typeface="Bookman Old Style" pitchFamily="18" charset="0"/>
              </a:rPr>
              <a:t>Si tratta sempre di </a:t>
            </a:r>
            <a:r>
              <a:rPr lang="it-IT" altLang="it-IT" b="1" smtClean="0">
                <a:solidFill>
                  <a:schemeClr val="accent2"/>
                </a:solidFill>
                <a:latin typeface="Bookman Old Style" pitchFamily="18" charset="0"/>
              </a:rPr>
              <a:t>due Sé</a:t>
            </a:r>
            <a:r>
              <a:rPr lang="it-IT" altLang="it-IT" smtClean="0">
                <a:latin typeface="Bookman Old Style" pitchFamily="18" charset="0"/>
              </a:rPr>
              <a:t> che si incontrano e si relazionano: ossia che</a:t>
            </a:r>
          </a:p>
          <a:p>
            <a:pPr marL="692150" indent="-609600" algn="just">
              <a:buFont typeface="Wingdings 2" pitchFamily="18" charset="2"/>
              <a:buNone/>
            </a:pPr>
            <a:r>
              <a:rPr lang="it-IT" altLang="it-IT" sz="3600" smtClean="0">
                <a:latin typeface="Bookman Old Style" pitchFamily="18" charset="0"/>
              </a:rPr>
              <a:t>	</a:t>
            </a:r>
            <a:r>
              <a:rPr lang="it-IT" altLang="it-IT" sz="3600" b="1" smtClean="0">
                <a:solidFill>
                  <a:schemeClr val="accent2"/>
                </a:solidFill>
                <a:latin typeface="Bookman Old Style" pitchFamily="18" charset="0"/>
              </a:rPr>
              <a:t>COMUNICANO</a:t>
            </a:r>
          </a:p>
        </p:txBody>
      </p:sp>
      <p:pic>
        <p:nvPicPr>
          <p:cNvPr id="117762" name="Picture 8" descr="ANd9GcThK2IjlQfUSNfuHRyxdQPxBMfb4fBOc1DYzCyOHHyasF9heVoL"/>
          <p:cNvPicPr>
            <a:picLocks noChangeAspect="1" noChangeArrowheads="1"/>
          </p:cNvPicPr>
          <p:nvPr/>
        </p:nvPicPr>
        <p:blipFill>
          <a:blip r:embed="rId2"/>
          <a:srcRect/>
          <a:stretch>
            <a:fillRect/>
          </a:stretch>
        </p:blipFill>
        <p:spPr bwMode="auto">
          <a:xfrm>
            <a:off x="5651500" y="4508500"/>
            <a:ext cx="3276600" cy="20161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contenuto 2"/>
          <p:cNvSpPr>
            <a:spLocks noGrp="1"/>
          </p:cNvSpPr>
          <p:nvPr>
            <p:ph idx="1"/>
          </p:nvPr>
        </p:nvSpPr>
        <p:spPr>
          <a:xfrm>
            <a:off x="1116013" y="260350"/>
            <a:ext cx="7791450" cy="6215063"/>
          </a:xfrm>
        </p:spPr>
        <p:txBody>
          <a:bodyPr/>
          <a:lstStyle/>
          <a:p>
            <a:pPr>
              <a:buFont typeface="Wingdings 2" pitchFamily="18" charset="2"/>
              <a:buNone/>
            </a:pPr>
            <a:r>
              <a:rPr lang="it-IT" altLang="it-IT" b="1" i="1" smtClean="0">
                <a:solidFill>
                  <a:srgbClr val="0000FF"/>
                </a:solidFill>
                <a:latin typeface="Bookman Old Style" pitchFamily="18" charset="0"/>
              </a:rPr>
              <a:t>I possibili contesti </a:t>
            </a:r>
            <a:r>
              <a:rPr lang="it-IT" altLang="it-IT" sz="2400" b="1" i="1" smtClean="0">
                <a:solidFill>
                  <a:srgbClr val="0000FF"/>
                </a:solidFill>
                <a:latin typeface="Bookman Old Style" pitchFamily="18" charset="0"/>
              </a:rPr>
              <a:t>e soggetti</a:t>
            </a:r>
          </a:p>
          <a:p>
            <a:pPr>
              <a:buFont typeface="Wingdings 2" pitchFamily="18" charset="2"/>
              <a:buNone/>
            </a:pPr>
            <a:r>
              <a:rPr lang="it-IT" altLang="it-IT" b="1" i="1" smtClean="0">
                <a:solidFill>
                  <a:srgbClr val="0000FF"/>
                </a:solidFill>
                <a:latin typeface="Bookman Old Style" pitchFamily="18" charset="0"/>
              </a:rPr>
              <a:t>della relazione di aiuto</a:t>
            </a:r>
          </a:p>
          <a:p>
            <a:pPr algn="ctr">
              <a:buFont typeface="Wingdings 2" pitchFamily="18" charset="2"/>
              <a:buNone/>
            </a:pPr>
            <a:endParaRPr lang="it-IT" altLang="it-IT" b="1" i="1" smtClean="0">
              <a:solidFill>
                <a:srgbClr val="0000FF"/>
              </a:solidFill>
              <a:latin typeface="Bookman Old Style" pitchFamily="18" charset="0"/>
            </a:endParaRPr>
          </a:p>
          <a:p>
            <a:pPr algn="just">
              <a:buFont typeface="Wingdings 2" pitchFamily="18" charset="2"/>
              <a:buNone/>
            </a:pPr>
            <a:endParaRPr lang="it-IT" altLang="it-IT" sz="1200" b="1" i="1" smtClean="0">
              <a:solidFill>
                <a:schemeClr val="accent2"/>
              </a:solidFill>
              <a:latin typeface="Bookman Old Style" pitchFamily="18" charset="0"/>
            </a:endParaRPr>
          </a:p>
          <a:p>
            <a:pPr algn="just">
              <a:buFont typeface="Wingdings 2" pitchFamily="18" charset="2"/>
              <a:buNone/>
            </a:pPr>
            <a:r>
              <a:rPr lang="it-IT" altLang="it-IT" b="1" i="1" smtClean="0">
                <a:solidFill>
                  <a:schemeClr val="accent2"/>
                </a:solidFill>
                <a:latin typeface="Bookman Old Style" pitchFamily="18" charset="0"/>
              </a:rPr>
              <a:t>Domicilio dell’utente</a:t>
            </a:r>
            <a:endParaRPr lang="it-IT" altLang="it-IT" b="1" i="1" smtClean="0">
              <a:latin typeface="Bookman Old Style" pitchFamily="18" charset="0"/>
            </a:endParaRPr>
          </a:p>
          <a:p>
            <a:pPr algn="just">
              <a:buFont typeface="Wingdings 2" pitchFamily="18" charset="2"/>
              <a:buNone/>
            </a:pPr>
            <a:endParaRPr lang="it-IT" altLang="it-IT" i="1" smtClean="0">
              <a:solidFill>
                <a:schemeClr val="accent2"/>
              </a:solidFill>
              <a:latin typeface="Bookman Old Style" pitchFamily="18" charset="0"/>
            </a:endParaRPr>
          </a:p>
          <a:p>
            <a:pPr algn="just">
              <a:buFont typeface="Wingdings 2" pitchFamily="18" charset="2"/>
              <a:buNone/>
            </a:pPr>
            <a:endParaRPr lang="it-IT" altLang="it-IT" i="1" smtClean="0">
              <a:solidFill>
                <a:schemeClr val="accent2"/>
              </a:solidFill>
              <a:latin typeface="Bookman Old Style" pitchFamily="18" charset="0"/>
            </a:endParaRPr>
          </a:p>
          <a:p>
            <a:pPr algn="just">
              <a:buFont typeface="Wingdings 2" pitchFamily="18" charset="2"/>
              <a:buNone/>
            </a:pPr>
            <a:endParaRPr lang="it-IT" altLang="it-IT" i="1" smtClean="0">
              <a:solidFill>
                <a:schemeClr val="accent2"/>
              </a:solidFill>
              <a:latin typeface="Bookman Old Style" pitchFamily="18" charset="0"/>
            </a:endParaRPr>
          </a:p>
          <a:p>
            <a:pPr algn="just">
              <a:buFont typeface="Wingdings 2" pitchFamily="18" charset="2"/>
              <a:buNone/>
            </a:pPr>
            <a:r>
              <a:rPr lang="it-IT" altLang="it-IT" b="1" i="1" smtClean="0">
                <a:solidFill>
                  <a:schemeClr val="accent2"/>
                </a:solidFill>
                <a:latin typeface="Bookman Old Style" pitchFamily="18" charset="0"/>
              </a:rPr>
              <a:t>Casa di riposo</a:t>
            </a:r>
          </a:p>
        </p:txBody>
      </p:sp>
      <p:sp>
        <p:nvSpPr>
          <p:cNvPr id="18434" name="Line 11"/>
          <p:cNvSpPr>
            <a:spLocks noChangeShapeType="1"/>
          </p:cNvSpPr>
          <p:nvPr/>
        </p:nvSpPr>
        <p:spPr bwMode="auto">
          <a:xfrm flipV="1">
            <a:off x="5508625" y="1557338"/>
            <a:ext cx="647700" cy="576262"/>
          </a:xfrm>
          <a:prstGeom prst="line">
            <a:avLst/>
          </a:prstGeom>
          <a:noFill/>
          <a:ln w="9525">
            <a:solidFill>
              <a:schemeClr val="tx1"/>
            </a:solidFill>
            <a:round/>
            <a:headEnd/>
            <a:tailEnd type="triangle" w="med" len="med"/>
          </a:ln>
        </p:spPr>
        <p:txBody>
          <a:bodyPr/>
          <a:lstStyle/>
          <a:p>
            <a:endParaRPr lang="it-IT"/>
          </a:p>
        </p:txBody>
      </p:sp>
      <p:sp>
        <p:nvSpPr>
          <p:cNvPr id="18435" name="Line 12"/>
          <p:cNvSpPr>
            <a:spLocks noChangeShapeType="1"/>
          </p:cNvSpPr>
          <p:nvPr/>
        </p:nvSpPr>
        <p:spPr bwMode="auto">
          <a:xfrm>
            <a:off x="5508625" y="2276475"/>
            <a:ext cx="647700" cy="360363"/>
          </a:xfrm>
          <a:prstGeom prst="line">
            <a:avLst/>
          </a:prstGeom>
          <a:noFill/>
          <a:ln w="9525">
            <a:solidFill>
              <a:schemeClr val="tx1"/>
            </a:solidFill>
            <a:round/>
            <a:headEnd/>
            <a:tailEnd type="triangle" w="med" len="med"/>
          </a:ln>
        </p:spPr>
        <p:txBody>
          <a:bodyPr/>
          <a:lstStyle/>
          <a:p>
            <a:endParaRPr lang="it-IT"/>
          </a:p>
        </p:txBody>
      </p:sp>
      <p:sp>
        <p:nvSpPr>
          <p:cNvPr id="18436" name="Text Box 13"/>
          <p:cNvSpPr txBox="1">
            <a:spLocks noChangeArrowheads="1"/>
          </p:cNvSpPr>
          <p:nvPr/>
        </p:nvSpPr>
        <p:spPr bwMode="auto">
          <a:xfrm>
            <a:off x="5076825" y="3062288"/>
            <a:ext cx="2087563" cy="366712"/>
          </a:xfrm>
          <a:prstGeom prst="rect">
            <a:avLst/>
          </a:prstGeom>
          <a:noFill/>
          <a:ln w="9525">
            <a:noFill/>
            <a:miter lim="800000"/>
            <a:headEnd/>
            <a:tailEnd/>
          </a:ln>
        </p:spPr>
        <p:txBody>
          <a:bodyPr>
            <a:spAutoFit/>
          </a:bodyPr>
          <a:lstStyle/>
          <a:p>
            <a:pPr>
              <a:spcBef>
                <a:spcPct val="50000"/>
              </a:spcBef>
            </a:pPr>
            <a:r>
              <a:rPr lang="it-IT" altLang="it-IT">
                <a:latin typeface="Garamond" pitchFamily="18" charset="0"/>
              </a:rPr>
              <a:t>utente</a:t>
            </a:r>
          </a:p>
        </p:txBody>
      </p:sp>
      <p:sp>
        <p:nvSpPr>
          <p:cNvPr id="18437" name="Text Box 14"/>
          <p:cNvSpPr txBox="1">
            <a:spLocks noChangeArrowheads="1"/>
          </p:cNvSpPr>
          <p:nvPr/>
        </p:nvSpPr>
        <p:spPr bwMode="auto">
          <a:xfrm>
            <a:off x="6227763" y="2420938"/>
            <a:ext cx="1657350" cy="366712"/>
          </a:xfrm>
          <a:prstGeom prst="rect">
            <a:avLst/>
          </a:prstGeom>
          <a:noFill/>
          <a:ln w="9525">
            <a:noFill/>
            <a:miter lim="800000"/>
            <a:headEnd/>
            <a:tailEnd/>
          </a:ln>
        </p:spPr>
        <p:txBody>
          <a:bodyPr>
            <a:spAutoFit/>
          </a:bodyPr>
          <a:lstStyle/>
          <a:p>
            <a:pPr>
              <a:spcBef>
                <a:spcPct val="50000"/>
              </a:spcBef>
            </a:pPr>
            <a:r>
              <a:rPr lang="it-IT" altLang="it-IT">
                <a:latin typeface="Garamond" pitchFamily="18" charset="0"/>
              </a:rPr>
              <a:t>operatore</a:t>
            </a:r>
          </a:p>
        </p:txBody>
      </p:sp>
      <p:sp>
        <p:nvSpPr>
          <p:cNvPr id="18438" name="Line 15"/>
          <p:cNvSpPr>
            <a:spLocks noChangeShapeType="1"/>
          </p:cNvSpPr>
          <p:nvPr/>
        </p:nvSpPr>
        <p:spPr bwMode="auto">
          <a:xfrm flipV="1">
            <a:off x="4427538" y="3213100"/>
            <a:ext cx="576262" cy="576263"/>
          </a:xfrm>
          <a:prstGeom prst="line">
            <a:avLst/>
          </a:prstGeom>
          <a:noFill/>
          <a:ln w="9525">
            <a:solidFill>
              <a:schemeClr val="tx1"/>
            </a:solidFill>
            <a:round/>
            <a:headEnd/>
            <a:tailEnd type="triangle" w="med" len="med"/>
          </a:ln>
        </p:spPr>
        <p:txBody>
          <a:bodyPr/>
          <a:lstStyle/>
          <a:p>
            <a:endParaRPr lang="it-IT"/>
          </a:p>
        </p:txBody>
      </p:sp>
      <p:sp>
        <p:nvSpPr>
          <p:cNvPr id="18439" name="Line 16"/>
          <p:cNvSpPr>
            <a:spLocks noChangeShapeType="1"/>
          </p:cNvSpPr>
          <p:nvPr/>
        </p:nvSpPr>
        <p:spPr bwMode="auto">
          <a:xfrm>
            <a:off x="4427538" y="3933825"/>
            <a:ext cx="576262" cy="503238"/>
          </a:xfrm>
          <a:prstGeom prst="line">
            <a:avLst/>
          </a:prstGeom>
          <a:noFill/>
          <a:ln w="9525">
            <a:solidFill>
              <a:schemeClr val="tx1"/>
            </a:solidFill>
            <a:round/>
            <a:headEnd/>
            <a:tailEnd type="triangle" w="med" len="med"/>
          </a:ln>
        </p:spPr>
        <p:txBody>
          <a:bodyPr/>
          <a:lstStyle/>
          <a:p>
            <a:endParaRPr lang="it-IT"/>
          </a:p>
        </p:txBody>
      </p:sp>
      <p:sp>
        <p:nvSpPr>
          <p:cNvPr id="18440" name="Text Box 17"/>
          <p:cNvSpPr txBox="1">
            <a:spLocks noChangeArrowheads="1"/>
          </p:cNvSpPr>
          <p:nvPr/>
        </p:nvSpPr>
        <p:spPr bwMode="auto">
          <a:xfrm>
            <a:off x="6300788" y="1412875"/>
            <a:ext cx="2087562" cy="366713"/>
          </a:xfrm>
          <a:prstGeom prst="rect">
            <a:avLst/>
          </a:prstGeom>
          <a:noFill/>
          <a:ln w="9525">
            <a:noFill/>
            <a:miter lim="800000"/>
            <a:headEnd/>
            <a:tailEnd/>
          </a:ln>
        </p:spPr>
        <p:txBody>
          <a:bodyPr>
            <a:spAutoFit/>
          </a:bodyPr>
          <a:lstStyle/>
          <a:p>
            <a:pPr>
              <a:spcBef>
                <a:spcPct val="50000"/>
              </a:spcBef>
            </a:pPr>
            <a:r>
              <a:rPr lang="it-IT" altLang="it-IT">
                <a:latin typeface="Garamond" pitchFamily="18" charset="0"/>
              </a:rPr>
              <a:t>utente</a:t>
            </a:r>
          </a:p>
        </p:txBody>
      </p:sp>
      <p:sp>
        <p:nvSpPr>
          <p:cNvPr id="18441" name="Text Box 18"/>
          <p:cNvSpPr txBox="1">
            <a:spLocks noChangeArrowheads="1"/>
          </p:cNvSpPr>
          <p:nvPr/>
        </p:nvSpPr>
        <p:spPr bwMode="auto">
          <a:xfrm>
            <a:off x="5076825" y="4292600"/>
            <a:ext cx="1657350" cy="366713"/>
          </a:xfrm>
          <a:prstGeom prst="rect">
            <a:avLst/>
          </a:prstGeom>
          <a:noFill/>
          <a:ln w="9525">
            <a:noFill/>
            <a:miter lim="800000"/>
            <a:headEnd/>
            <a:tailEnd/>
          </a:ln>
        </p:spPr>
        <p:txBody>
          <a:bodyPr>
            <a:spAutoFit/>
          </a:bodyPr>
          <a:lstStyle/>
          <a:p>
            <a:pPr>
              <a:spcBef>
                <a:spcPct val="50000"/>
              </a:spcBef>
            </a:pPr>
            <a:r>
              <a:rPr lang="it-IT" altLang="it-IT">
                <a:latin typeface="Garamond" pitchFamily="18" charset="0"/>
              </a:rPr>
              <a:t>operatore</a:t>
            </a:r>
          </a:p>
        </p:txBody>
      </p:sp>
      <p:pic>
        <p:nvPicPr>
          <p:cNvPr id="18442" name="Picture 20" descr="anziani2"/>
          <p:cNvPicPr>
            <a:picLocks noChangeAspect="1" noChangeArrowheads="1"/>
          </p:cNvPicPr>
          <p:nvPr/>
        </p:nvPicPr>
        <p:blipFill>
          <a:blip r:embed="rId2"/>
          <a:srcRect/>
          <a:stretch>
            <a:fillRect/>
          </a:stretch>
        </p:blipFill>
        <p:spPr bwMode="auto">
          <a:xfrm>
            <a:off x="5867400" y="4724400"/>
            <a:ext cx="2447925" cy="1738313"/>
          </a:xfrm>
          <a:prstGeom prst="rect">
            <a:avLst/>
          </a:prstGeom>
          <a:noFill/>
          <a:ln w="9525">
            <a:noFill/>
            <a:miter lim="800000"/>
            <a:headEnd/>
            <a:tailEnd/>
          </a:ln>
        </p:spPr>
      </p:pic>
      <p:sp>
        <p:nvSpPr>
          <p:cNvPr id="18443" name="Line 11"/>
          <p:cNvSpPr>
            <a:spLocks noChangeShapeType="1"/>
          </p:cNvSpPr>
          <p:nvPr/>
        </p:nvSpPr>
        <p:spPr bwMode="auto">
          <a:xfrm flipV="1">
            <a:off x="5508625" y="1557338"/>
            <a:ext cx="647700" cy="576262"/>
          </a:xfrm>
          <a:prstGeom prst="line">
            <a:avLst/>
          </a:prstGeom>
          <a:noFill/>
          <a:ln w="9525">
            <a:solidFill>
              <a:schemeClr val="tx1"/>
            </a:solidFill>
            <a:round/>
            <a:headEnd/>
            <a:tailEnd type="triangle" w="med" len="med"/>
          </a:ln>
        </p:spPr>
        <p:txBody>
          <a:bodyPr/>
          <a:lstStyle/>
          <a:p>
            <a:endParaRPr lang="it-IT"/>
          </a:p>
        </p:txBody>
      </p:sp>
      <p:sp>
        <p:nvSpPr>
          <p:cNvPr id="18444" name="Line 12"/>
          <p:cNvSpPr>
            <a:spLocks noChangeShapeType="1"/>
          </p:cNvSpPr>
          <p:nvPr/>
        </p:nvSpPr>
        <p:spPr bwMode="auto">
          <a:xfrm>
            <a:off x="5508625" y="2276475"/>
            <a:ext cx="647700" cy="360363"/>
          </a:xfrm>
          <a:prstGeom prst="line">
            <a:avLst/>
          </a:prstGeom>
          <a:noFill/>
          <a:ln w="9525">
            <a:solidFill>
              <a:schemeClr val="tx1"/>
            </a:solidFill>
            <a:round/>
            <a:headEnd/>
            <a:tailEnd type="triangle" w="med" len="med"/>
          </a:ln>
        </p:spPr>
        <p:txBody>
          <a:bodyPr/>
          <a:lstStyle/>
          <a:p>
            <a:endParaRPr lang="it-IT"/>
          </a:p>
        </p:txBody>
      </p:sp>
      <p:sp>
        <p:nvSpPr>
          <p:cNvPr id="18445" name="Text Box 17"/>
          <p:cNvSpPr txBox="1">
            <a:spLocks noChangeArrowheads="1"/>
          </p:cNvSpPr>
          <p:nvPr/>
        </p:nvSpPr>
        <p:spPr bwMode="auto">
          <a:xfrm>
            <a:off x="6300788" y="1412875"/>
            <a:ext cx="2087562" cy="366713"/>
          </a:xfrm>
          <a:prstGeom prst="rect">
            <a:avLst/>
          </a:prstGeom>
          <a:noFill/>
          <a:ln w="9525">
            <a:noFill/>
            <a:miter lim="800000"/>
            <a:headEnd/>
            <a:tailEnd/>
          </a:ln>
        </p:spPr>
        <p:txBody>
          <a:bodyPr>
            <a:spAutoFit/>
          </a:bodyPr>
          <a:lstStyle/>
          <a:p>
            <a:pPr>
              <a:spcBef>
                <a:spcPct val="50000"/>
              </a:spcBef>
            </a:pPr>
            <a:r>
              <a:rPr lang="it-IT" altLang="it-IT">
                <a:latin typeface="Garamond" pitchFamily="18" charset="0"/>
              </a:rPr>
              <a:t>utente</a:t>
            </a:r>
          </a:p>
        </p:txBody>
      </p:sp>
      <p:sp>
        <p:nvSpPr>
          <p:cNvPr id="18446" name="Line 11"/>
          <p:cNvSpPr>
            <a:spLocks noChangeShapeType="1"/>
          </p:cNvSpPr>
          <p:nvPr/>
        </p:nvSpPr>
        <p:spPr bwMode="auto">
          <a:xfrm flipV="1">
            <a:off x="5508625" y="1557338"/>
            <a:ext cx="647700" cy="576262"/>
          </a:xfrm>
          <a:prstGeom prst="line">
            <a:avLst/>
          </a:prstGeom>
          <a:noFill/>
          <a:ln w="9525">
            <a:solidFill>
              <a:schemeClr val="tx1"/>
            </a:solidFill>
            <a:round/>
            <a:headEnd/>
            <a:tailEnd type="triangle" w="med" len="med"/>
          </a:ln>
        </p:spPr>
        <p:txBody>
          <a:bodyPr/>
          <a:lstStyle/>
          <a:p>
            <a:endParaRPr lang="it-IT"/>
          </a:p>
        </p:txBody>
      </p:sp>
      <p:sp>
        <p:nvSpPr>
          <p:cNvPr id="18447" name="Line 12"/>
          <p:cNvSpPr>
            <a:spLocks noChangeShapeType="1"/>
          </p:cNvSpPr>
          <p:nvPr/>
        </p:nvSpPr>
        <p:spPr bwMode="auto">
          <a:xfrm>
            <a:off x="5508625" y="2276475"/>
            <a:ext cx="647700" cy="360363"/>
          </a:xfrm>
          <a:prstGeom prst="line">
            <a:avLst/>
          </a:prstGeom>
          <a:noFill/>
          <a:ln w="9525">
            <a:solidFill>
              <a:schemeClr val="tx1"/>
            </a:solidFill>
            <a:round/>
            <a:headEnd/>
            <a:tailEnd type="triangle" w="med" len="med"/>
          </a:ln>
        </p:spPr>
        <p:txBody>
          <a:bodyPr/>
          <a:lstStyle/>
          <a:p>
            <a:endParaRPr lang="it-IT"/>
          </a:p>
        </p:txBody>
      </p:sp>
      <p:sp>
        <p:nvSpPr>
          <p:cNvPr id="18448" name="Text Box 14"/>
          <p:cNvSpPr txBox="1">
            <a:spLocks noChangeArrowheads="1"/>
          </p:cNvSpPr>
          <p:nvPr/>
        </p:nvSpPr>
        <p:spPr bwMode="auto">
          <a:xfrm>
            <a:off x="6227763" y="2420938"/>
            <a:ext cx="1657350" cy="366712"/>
          </a:xfrm>
          <a:prstGeom prst="rect">
            <a:avLst/>
          </a:prstGeom>
          <a:noFill/>
          <a:ln w="9525">
            <a:noFill/>
            <a:miter lim="800000"/>
            <a:headEnd/>
            <a:tailEnd/>
          </a:ln>
        </p:spPr>
        <p:txBody>
          <a:bodyPr>
            <a:spAutoFit/>
          </a:bodyPr>
          <a:lstStyle/>
          <a:p>
            <a:pPr>
              <a:spcBef>
                <a:spcPct val="50000"/>
              </a:spcBef>
            </a:pPr>
            <a:r>
              <a:rPr lang="it-IT" altLang="it-IT">
                <a:latin typeface="Garamond" pitchFamily="18" charset="0"/>
              </a:rPr>
              <a:t>operatore</a:t>
            </a:r>
          </a:p>
        </p:txBody>
      </p:sp>
      <p:sp>
        <p:nvSpPr>
          <p:cNvPr id="18449" name="Text Box 17"/>
          <p:cNvSpPr txBox="1">
            <a:spLocks noChangeArrowheads="1"/>
          </p:cNvSpPr>
          <p:nvPr/>
        </p:nvSpPr>
        <p:spPr bwMode="auto">
          <a:xfrm>
            <a:off x="6300788" y="1412875"/>
            <a:ext cx="2087562" cy="366713"/>
          </a:xfrm>
          <a:prstGeom prst="rect">
            <a:avLst/>
          </a:prstGeom>
          <a:noFill/>
          <a:ln w="9525">
            <a:noFill/>
            <a:miter lim="800000"/>
            <a:headEnd/>
            <a:tailEnd/>
          </a:ln>
        </p:spPr>
        <p:txBody>
          <a:bodyPr>
            <a:spAutoFit/>
          </a:bodyPr>
          <a:lstStyle/>
          <a:p>
            <a:pPr>
              <a:spcBef>
                <a:spcPct val="50000"/>
              </a:spcBef>
            </a:pPr>
            <a:r>
              <a:rPr lang="it-IT" altLang="it-IT">
                <a:latin typeface="Garamond" pitchFamily="18" charset="0"/>
              </a:rPr>
              <a:t>utente</a:t>
            </a:r>
          </a:p>
        </p:txBody>
      </p:sp>
      <p:sp>
        <p:nvSpPr>
          <p:cNvPr id="18450" name="Line 11"/>
          <p:cNvSpPr>
            <a:spLocks noChangeShapeType="1"/>
          </p:cNvSpPr>
          <p:nvPr/>
        </p:nvSpPr>
        <p:spPr bwMode="auto">
          <a:xfrm flipV="1">
            <a:off x="5508625" y="1557338"/>
            <a:ext cx="647700" cy="576262"/>
          </a:xfrm>
          <a:prstGeom prst="line">
            <a:avLst/>
          </a:prstGeom>
          <a:noFill/>
          <a:ln w="9525">
            <a:solidFill>
              <a:schemeClr val="tx1"/>
            </a:solidFill>
            <a:round/>
            <a:headEnd/>
            <a:tailEnd type="triangle" w="med" len="med"/>
          </a:ln>
        </p:spPr>
        <p:txBody>
          <a:bodyPr/>
          <a:lstStyle/>
          <a:p>
            <a:endParaRPr lang="it-IT"/>
          </a:p>
        </p:txBody>
      </p:sp>
      <p:sp>
        <p:nvSpPr>
          <p:cNvPr id="18451" name="Line 12"/>
          <p:cNvSpPr>
            <a:spLocks noChangeShapeType="1"/>
          </p:cNvSpPr>
          <p:nvPr/>
        </p:nvSpPr>
        <p:spPr bwMode="auto">
          <a:xfrm>
            <a:off x="5508625" y="2276475"/>
            <a:ext cx="647700" cy="360363"/>
          </a:xfrm>
          <a:prstGeom prst="line">
            <a:avLst/>
          </a:prstGeom>
          <a:noFill/>
          <a:ln w="9525">
            <a:solidFill>
              <a:schemeClr val="tx1"/>
            </a:solidFill>
            <a:round/>
            <a:headEnd/>
            <a:tailEnd type="triangle" w="med" len="med"/>
          </a:ln>
        </p:spPr>
        <p:txBody>
          <a:bodyPr/>
          <a:lstStyle/>
          <a:p>
            <a:endParaRPr lang="it-IT"/>
          </a:p>
        </p:txBody>
      </p:sp>
      <p:sp>
        <p:nvSpPr>
          <p:cNvPr id="18452" name="Text Box 13"/>
          <p:cNvSpPr txBox="1">
            <a:spLocks noChangeArrowheads="1"/>
          </p:cNvSpPr>
          <p:nvPr/>
        </p:nvSpPr>
        <p:spPr bwMode="auto">
          <a:xfrm>
            <a:off x="5076825" y="3068638"/>
            <a:ext cx="2087563" cy="366712"/>
          </a:xfrm>
          <a:prstGeom prst="rect">
            <a:avLst/>
          </a:prstGeom>
          <a:noFill/>
          <a:ln w="9525">
            <a:noFill/>
            <a:miter lim="800000"/>
            <a:headEnd/>
            <a:tailEnd/>
          </a:ln>
        </p:spPr>
        <p:txBody>
          <a:bodyPr>
            <a:spAutoFit/>
          </a:bodyPr>
          <a:lstStyle/>
          <a:p>
            <a:pPr>
              <a:spcBef>
                <a:spcPct val="50000"/>
              </a:spcBef>
            </a:pPr>
            <a:r>
              <a:rPr lang="it-IT" altLang="it-IT">
                <a:latin typeface="Garamond" pitchFamily="18" charset="0"/>
              </a:rPr>
              <a:t>utente</a:t>
            </a:r>
          </a:p>
        </p:txBody>
      </p:sp>
      <p:sp>
        <p:nvSpPr>
          <p:cNvPr id="18453" name="Text Box 17"/>
          <p:cNvSpPr txBox="1">
            <a:spLocks noChangeArrowheads="1"/>
          </p:cNvSpPr>
          <p:nvPr/>
        </p:nvSpPr>
        <p:spPr bwMode="auto">
          <a:xfrm>
            <a:off x="6300788" y="1419225"/>
            <a:ext cx="2087562" cy="366713"/>
          </a:xfrm>
          <a:prstGeom prst="rect">
            <a:avLst/>
          </a:prstGeom>
          <a:noFill/>
          <a:ln w="9525">
            <a:noFill/>
            <a:miter lim="800000"/>
            <a:headEnd/>
            <a:tailEnd/>
          </a:ln>
        </p:spPr>
        <p:txBody>
          <a:bodyPr>
            <a:spAutoFit/>
          </a:bodyPr>
          <a:lstStyle/>
          <a:p>
            <a:pPr>
              <a:spcBef>
                <a:spcPct val="50000"/>
              </a:spcBef>
            </a:pPr>
            <a:r>
              <a:rPr lang="it-IT" altLang="it-IT">
                <a:latin typeface="Garamond" pitchFamily="18" charset="0"/>
              </a:rPr>
              <a:t>utente</a:t>
            </a:r>
          </a:p>
        </p:txBody>
      </p:sp>
      <p:sp>
        <p:nvSpPr>
          <p:cNvPr id="18454" name="Line 11"/>
          <p:cNvSpPr>
            <a:spLocks noChangeShapeType="1"/>
          </p:cNvSpPr>
          <p:nvPr/>
        </p:nvSpPr>
        <p:spPr bwMode="auto">
          <a:xfrm flipV="1">
            <a:off x="5508625" y="1563688"/>
            <a:ext cx="647700" cy="576262"/>
          </a:xfrm>
          <a:prstGeom prst="line">
            <a:avLst/>
          </a:prstGeom>
          <a:noFill/>
          <a:ln w="9525">
            <a:solidFill>
              <a:schemeClr val="tx1"/>
            </a:solidFill>
            <a:round/>
            <a:headEnd/>
            <a:tailEnd type="triangle" w="med" len="med"/>
          </a:ln>
        </p:spPr>
        <p:txBody>
          <a:bodyPr/>
          <a:lstStyle/>
          <a:p>
            <a:endParaRPr lang="it-IT"/>
          </a:p>
        </p:txBody>
      </p:sp>
      <p:sp>
        <p:nvSpPr>
          <p:cNvPr id="18455" name="Line 12"/>
          <p:cNvSpPr>
            <a:spLocks noChangeShapeType="1"/>
          </p:cNvSpPr>
          <p:nvPr/>
        </p:nvSpPr>
        <p:spPr bwMode="auto">
          <a:xfrm>
            <a:off x="5508625" y="2282825"/>
            <a:ext cx="647700" cy="360363"/>
          </a:xfrm>
          <a:prstGeom prst="line">
            <a:avLst/>
          </a:prstGeom>
          <a:noFill/>
          <a:ln w="9525">
            <a:solidFill>
              <a:schemeClr val="tx1"/>
            </a:solidFill>
            <a:round/>
            <a:headEnd/>
            <a:tailEnd type="triangle" w="med" len="med"/>
          </a:ln>
        </p:spPr>
        <p:txBody>
          <a:bodyPr/>
          <a:lstStyle/>
          <a:p>
            <a:endParaRPr lang="it-IT"/>
          </a:p>
        </p:txBody>
      </p:sp>
      <p:sp>
        <p:nvSpPr>
          <p:cNvPr id="18456" name="Text Box 18"/>
          <p:cNvSpPr txBox="1">
            <a:spLocks noChangeArrowheads="1"/>
          </p:cNvSpPr>
          <p:nvPr/>
        </p:nvSpPr>
        <p:spPr bwMode="auto">
          <a:xfrm>
            <a:off x="5076825" y="4292600"/>
            <a:ext cx="1657350" cy="366713"/>
          </a:xfrm>
          <a:prstGeom prst="rect">
            <a:avLst/>
          </a:prstGeom>
          <a:solidFill>
            <a:schemeClr val="bg1"/>
          </a:solidFill>
          <a:ln w="9525">
            <a:noFill/>
            <a:miter lim="800000"/>
            <a:headEnd/>
            <a:tailEnd/>
          </a:ln>
        </p:spPr>
        <p:txBody>
          <a:bodyPr>
            <a:spAutoFit/>
          </a:bodyPr>
          <a:lstStyle/>
          <a:p>
            <a:pPr>
              <a:spcBef>
                <a:spcPct val="50000"/>
              </a:spcBef>
            </a:pPr>
            <a:r>
              <a:rPr lang="it-IT" altLang="it-IT">
                <a:latin typeface="Garamond" pitchFamily="18" charset="0"/>
              </a:rPr>
              <a:t>famiglia</a:t>
            </a:r>
          </a:p>
        </p:txBody>
      </p:sp>
      <p:sp>
        <p:nvSpPr>
          <p:cNvPr id="18457" name="Text Box 13"/>
          <p:cNvSpPr txBox="1">
            <a:spLocks noChangeArrowheads="1"/>
          </p:cNvSpPr>
          <p:nvPr/>
        </p:nvSpPr>
        <p:spPr bwMode="auto">
          <a:xfrm>
            <a:off x="5076825" y="3068638"/>
            <a:ext cx="2087563" cy="366712"/>
          </a:xfrm>
          <a:prstGeom prst="rect">
            <a:avLst/>
          </a:prstGeom>
          <a:noFill/>
          <a:ln w="9525">
            <a:noFill/>
            <a:miter lim="800000"/>
            <a:headEnd/>
            <a:tailEnd/>
          </a:ln>
        </p:spPr>
        <p:txBody>
          <a:bodyPr>
            <a:spAutoFit/>
          </a:bodyPr>
          <a:lstStyle/>
          <a:p>
            <a:pPr>
              <a:spcBef>
                <a:spcPct val="50000"/>
              </a:spcBef>
            </a:pPr>
            <a:r>
              <a:rPr lang="it-IT" altLang="it-IT">
                <a:latin typeface="Garamond" pitchFamily="18" charset="0"/>
              </a:rPr>
              <a:t>utente</a:t>
            </a:r>
          </a:p>
        </p:txBody>
      </p:sp>
      <p:sp>
        <p:nvSpPr>
          <p:cNvPr id="18458" name="Text Box 17"/>
          <p:cNvSpPr txBox="1">
            <a:spLocks noChangeArrowheads="1"/>
          </p:cNvSpPr>
          <p:nvPr/>
        </p:nvSpPr>
        <p:spPr bwMode="auto">
          <a:xfrm>
            <a:off x="6300788" y="1419225"/>
            <a:ext cx="2087562" cy="366713"/>
          </a:xfrm>
          <a:prstGeom prst="rect">
            <a:avLst/>
          </a:prstGeom>
          <a:noFill/>
          <a:ln w="9525">
            <a:noFill/>
            <a:miter lim="800000"/>
            <a:headEnd/>
            <a:tailEnd/>
          </a:ln>
        </p:spPr>
        <p:txBody>
          <a:bodyPr>
            <a:spAutoFit/>
          </a:bodyPr>
          <a:lstStyle/>
          <a:p>
            <a:pPr>
              <a:spcBef>
                <a:spcPct val="50000"/>
              </a:spcBef>
            </a:pPr>
            <a:r>
              <a:rPr lang="it-IT" altLang="it-IT">
                <a:latin typeface="Garamond" pitchFamily="18" charset="0"/>
              </a:rPr>
              <a:t>utente</a:t>
            </a:r>
          </a:p>
        </p:txBody>
      </p:sp>
      <p:sp>
        <p:nvSpPr>
          <p:cNvPr id="18459" name="Line 11"/>
          <p:cNvSpPr>
            <a:spLocks noChangeShapeType="1"/>
          </p:cNvSpPr>
          <p:nvPr/>
        </p:nvSpPr>
        <p:spPr bwMode="auto">
          <a:xfrm flipV="1">
            <a:off x="5508625" y="1563688"/>
            <a:ext cx="647700" cy="576262"/>
          </a:xfrm>
          <a:prstGeom prst="line">
            <a:avLst/>
          </a:prstGeom>
          <a:noFill/>
          <a:ln w="9525">
            <a:solidFill>
              <a:schemeClr val="tx1"/>
            </a:solidFill>
            <a:round/>
            <a:headEnd/>
            <a:tailEnd type="triangle" w="med" len="med"/>
          </a:ln>
        </p:spPr>
        <p:txBody>
          <a:bodyPr/>
          <a:lstStyle/>
          <a:p>
            <a:endParaRPr lang="it-IT"/>
          </a:p>
        </p:txBody>
      </p:sp>
      <p:sp>
        <p:nvSpPr>
          <p:cNvPr id="18460" name="Line 12"/>
          <p:cNvSpPr>
            <a:spLocks noChangeShapeType="1"/>
          </p:cNvSpPr>
          <p:nvPr/>
        </p:nvSpPr>
        <p:spPr bwMode="auto">
          <a:xfrm>
            <a:off x="5508625" y="2282825"/>
            <a:ext cx="647700" cy="360363"/>
          </a:xfrm>
          <a:prstGeom prst="line">
            <a:avLst/>
          </a:prstGeom>
          <a:noFill/>
          <a:ln w="9525">
            <a:solidFill>
              <a:schemeClr val="tx1"/>
            </a:solidFill>
            <a:round/>
            <a:headEnd/>
            <a:tailEnd type="triangle" w="med" len="med"/>
          </a:ln>
        </p:spPr>
        <p:txBody>
          <a:bodyPr/>
          <a:lstStyle/>
          <a:p>
            <a:endParaRPr lang="it-IT"/>
          </a:p>
        </p:txBody>
      </p:sp>
      <p:sp>
        <p:nvSpPr>
          <p:cNvPr id="18461" name="Line 15"/>
          <p:cNvSpPr>
            <a:spLocks noChangeShapeType="1"/>
          </p:cNvSpPr>
          <p:nvPr/>
        </p:nvSpPr>
        <p:spPr bwMode="auto">
          <a:xfrm flipV="1">
            <a:off x="4427538" y="3213100"/>
            <a:ext cx="576262" cy="576263"/>
          </a:xfrm>
          <a:prstGeom prst="line">
            <a:avLst/>
          </a:prstGeom>
          <a:noFill/>
          <a:ln w="9525">
            <a:solidFill>
              <a:schemeClr val="tx1"/>
            </a:solidFill>
            <a:round/>
            <a:headEnd/>
            <a:tailEnd type="triangle" w="med" len="med"/>
          </a:ln>
        </p:spPr>
        <p:txBody>
          <a:bodyPr/>
          <a:lstStyle/>
          <a:p>
            <a:endParaRPr lang="it-IT"/>
          </a:p>
        </p:txBody>
      </p:sp>
      <p:sp>
        <p:nvSpPr>
          <p:cNvPr id="18462" name="Text Box 18"/>
          <p:cNvSpPr txBox="1">
            <a:spLocks noChangeArrowheads="1"/>
          </p:cNvSpPr>
          <p:nvPr/>
        </p:nvSpPr>
        <p:spPr bwMode="auto">
          <a:xfrm>
            <a:off x="5651500" y="3716338"/>
            <a:ext cx="1657350" cy="366712"/>
          </a:xfrm>
          <a:prstGeom prst="rect">
            <a:avLst/>
          </a:prstGeom>
          <a:noFill/>
          <a:ln w="9525">
            <a:noFill/>
            <a:miter lim="800000"/>
            <a:headEnd/>
            <a:tailEnd/>
          </a:ln>
        </p:spPr>
        <p:txBody>
          <a:bodyPr>
            <a:spAutoFit/>
          </a:bodyPr>
          <a:lstStyle/>
          <a:p>
            <a:pPr>
              <a:spcBef>
                <a:spcPct val="50000"/>
              </a:spcBef>
            </a:pPr>
            <a:r>
              <a:rPr lang="it-IT" altLang="it-IT">
                <a:latin typeface="Garamond" pitchFamily="18" charset="0"/>
              </a:rPr>
              <a:t>operatore</a:t>
            </a:r>
          </a:p>
        </p:txBody>
      </p:sp>
      <p:sp>
        <p:nvSpPr>
          <p:cNvPr id="18463" name="Text Box 13"/>
          <p:cNvSpPr txBox="1">
            <a:spLocks noChangeArrowheads="1"/>
          </p:cNvSpPr>
          <p:nvPr/>
        </p:nvSpPr>
        <p:spPr bwMode="auto">
          <a:xfrm>
            <a:off x="5076825" y="3068638"/>
            <a:ext cx="2087563" cy="366712"/>
          </a:xfrm>
          <a:prstGeom prst="rect">
            <a:avLst/>
          </a:prstGeom>
          <a:noFill/>
          <a:ln w="9525">
            <a:noFill/>
            <a:miter lim="800000"/>
            <a:headEnd/>
            <a:tailEnd/>
          </a:ln>
        </p:spPr>
        <p:txBody>
          <a:bodyPr>
            <a:spAutoFit/>
          </a:bodyPr>
          <a:lstStyle/>
          <a:p>
            <a:pPr>
              <a:spcBef>
                <a:spcPct val="50000"/>
              </a:spcBef>
            </a:pPr>
            <a:r>
              <a:rPr lang="it-IT" altLang="it-IT">
                <a:latin typeface="Garamond" pitchFamily="18" charset="0"/>
              </a:rPr>
              <a:t>utente</a:t>
            </a:r>
          </a:p>
        </p:txBody>
      </p:sp>
      <p:sp>
        <p:nvSpPr>
          <p:cNvPr id="18464" name="Text Box 17"/>
          <p:cNvSpPr txBox="1">
            <a:spLocks noChangeArrowheads="1"/>
          </p:cNvSpPr>
          <p:nvPr/>
        </p:nvSpPr>
        <p:spPr bwMode="auto">
          <a:xfrm>
            <a:off x="6300788" y="1412875"/>
            <a:ext cx="2087562" cy="366713"/>
          </a:xfrm>
          <a:prstGeom prst="rect">
            <a:avLst/>
          </a:prstGeom>
          <a:noFill/>
          <a:ln w="9525">
            <a:noFill/>
            <a:miter lim="800000"/>
            <a:headEnd/>
            <a:tailEnd/>
          </a:ln>
        </p:spPr>
        <p:txBody>
          <a:bodyPr>
            <a:spAutoFit/>
          </a:bodyPr>
          <a:lstStyle/>
          <a:p>
            <a:pPr>
              <a:spcBef>
                <a:spcPct val="50000"/>
              </a:spcBef>
            </a:pPr>
            <a:r>
              <a:rPr lang="it-IT" altLang="it-IT">
                <a:latin typeface="Garamond" pitchFamily="18" charset="0"/>
              </a:rPr>
              <a:t>utente</a:t>
            </a:r>
          </a:p>
        </p:txBody>
      </p:sp>
      <p:sp>
        <p:nvSpPr>
          <p:cNvPr id="18465" name="Line 11"/>
          <p:cNvSpPr>
            <a:spLocks noChangeShapeType="1"/>
          </p:cNvSpPr>
          <p:nvPr/>
        </p:nvSpPr>
        <p:spPr bwMode="auto">
          <a:xfrm flipV="1">
            <a:off x="5508625" y="1544638"/>
            <a:ext cx="647700" cy="576262"/>
          </a:xfrm>
          <a:prstGeom prst="line">
            <a:avLst/>
          </a:prstGeom>
          <a:noFill/>
          <a:ln w="9525">
            <a:solidFill>
              <a:schemeClr val="tx1"/>
            </a:solidFill>
            <a:round/>
            <a:headEnd/>
            <a:tailEnd type="triangle" w="med" len="med"/>
          </a:ln>
        </p:spPr>
        <p:txBody>
          <a:bodyPr/>
          <a:lstStyle/>
          <a:p>
            <a:endParaRPr lang="it-IT"/>
          </a:p>
        </p:txBody>
      </p:sp>
      <p:sp>
        <p:nvSpPr>
          <p:cNvPr id="18466" name="Line 12"/>
          <p:cNvSpPr>
            <a:spLocks noChangeShapeType="1"/>
          </p:cNvSpPr>
          <p:nvPr/>
        </p:nvSpPr>
        <p:spPr bwMode="auto">
          <a:xfrm>
            <a:off x="5508625" y="2276475"/>
            <a:ext cx="647700" cy="360363"/>
          </a:xfrm>
          <a:prstGeom prst="line">
            <a:avLst/>
          </a:prstGeom>
          <a:noFill/>
          <a:ln w="9525">
            <a:solidFill>
              <a:schemeClr val="tx1"/>
            </a:solidFill>
            <a:round/>
            <a:headEnd/>
            <a:tailEnd type="triangle" w="med" len="med"/>
          </a:ln>
        </p:spPr>
        <p:txBody>
          <a:bodyPr/>
          <a:lstStyle/>
          <a:p>
            <a:endParaRPr lang="it-IT"/>
          </a:p>
        </p:txBody>
      </p:sp>
      <p:sp>
        <p:nvSpPr>
          <p:cNvPr id="18467" name="Text Box 17"/>
          <p:cNvSpPr txBox="1">
            <a:spLocks noChangeArrowheads="1"/>
          </p:cNvSpPr>
          <p:nvPr/>
        </p:nvSpPr>
        <p:spPr bwMode="auto">
          <a:xfrm>
            <a:off x="6300788" y="2420938"/>
            <a:ext cx="2087562" cy="366712"/>
          </a:xfrm>
          <a:prstGeom prst="rect">
            <a:avLst/>
          </a:prstGeom>
          <a:solidFill>
            <a:schemeClr val="bg1"/>
          </a:solidFill>
          <a:ln w="9525">
            <a:noFill/>
            <a:miter lim="800000"/>
            <a:headEnd/>
            <a:tailEnd/>
          </a:ln>
        </p:spPr>
        <p:txBody>
          <a:bodyPr>
            <a:spAutoFit/>
          </a:bodyPr>
          <a:lstStyle/>
          <a:p>
            <a:pPr>
              <a:spcBef>
                <a:spcPct val="50000"/>
              </a:spcBef>
            </a:pPr>
            <a:r>
              <a:rPr lang="it-IT" altLang="it-IT">
                <a:latin typeface="Garamond" pitchFamily="18" charset="0"/>
              </a:rPr>
              <a:t>famiglia</a:t>
            </a:r>
          </a:p>
        </p:txBody>
      </p:sp>
      <p:sp>
        <p:nvSpPr>
          <p:cNvPr id="18468" name="Line 12"/>
          <p:cNvSpPr>
            <a:spLocks noChangeShapeType="1"/>
          </p:cNvSpPr>
          <p:nvPr/>
        </p:nvSpPr>
        <p:spPr bwMode="auto">
          <a:xfrm>
            <a:off x="4643438" y="3860800"/>
            <a:ext cx="865187" cy="73025"/>
          </a:xfrm>
          <a:prstGeom prst="line">
            <a:avLst/>
          </a:prstGeom>
          <a:noFill/>
          <a:ln w="9525">
            <a:solidFill>
              <a:schemeClr val="tx1"/>
            </a:solidFill>
            <a:round/>
            <a:headEnd/>
            <a:tailEnd type="triangle" w="med" len="med"/>
          </a:ln>
        </p:spPr>
        <p:txBody>
          <a:bodyPr/>
          <a:lstStyle/>
          <a:p>
            <a:endParaRPr lang="it-IT"/>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idx="4294967295"/>
          </p:nvPr>
        </p:nvSpPr>
        <p:spPr/>
        <p:txBody>
          <a:bodyPr/>
          <a:lstStyle/>
          <a:p>
            <a:r>
              <a:rPr lang="it-IT" altLang="it-IT" sz="4900" smtClean="0"/>
              <a:t>COM  UNI  C  AZIONE</a:t>
            </a:r>
          </a:p>
        </p:txBody>
      </p:sp>
      <p:pic>
        <p:nvPicPr>
          <p:cNvPr id="118786" name="Immagine 3" descr="http://t1.gstatic.com/images?q=tbn:ANd9GcQmTvz81rrGu5phBINWAUgCdbwT1MJ7FJEQ1Z5CP1Mn7MhoykwGSA"/>
          <p:cNvPicPr>
            <a:picLocks noChangeAspect="1" noChangeArrowheads="1"/>
          </p:cNvPicPr>
          <p:nvPr>
            <p:ph type="body" idx="4294967295"/>
          </p:nvPr>
        </p:nvPicPr>
        <p:blipFill>
          <a:blip r:embed="rId2"/>
          <a:srcRect/>
          <a:stretch>
            <a:fillRect/>
          </a:stretch>
        </p:blipFill>
        <p:spPr>
          <a:xfrm>
            <a:off x="1619250" y="1357313"/>
            <a:ext cx="6121400" cy="4608512"/>
          </a:xfrm>
        </p:spPr>
      </p:pic>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olo 1"/>
          <p:cNvSpPr>
            <a:spLocks noGrp="1"/>
          </p:cNvSpPr>
          <p:nvPr>
            <p:ph type="title" idx="4294967295"/>
          </p:nvPr>
        </p:nvSpPr>
        <p:spPr>
          <a:xfrm>
            <a:off x="457200" y="274638"/>
            <a:ext cx="8229600" cy="5314950"/>
          </a:xfrm>
        </p:spPr>
        <p:txBody>
          <a:bodyPr/>
          <a:lstStyle/>
          <a:p>
            <a:r>
              <a:rPr lang="it-IT" altLang="it-IT" sz="2900" smtClean="0">
                <a:solidFill>
                  <a:schemeClr val="tx2"/>
                </a:solidFill>
              </a:rPr>
              <a:t>LINGUAGGIO RELIGIOSO </a:t>
            </a:r>
            <a:r>
              <a:rPr lang="it-IT" altLang="it-IT" sz="2900" smtClean="0"/>
              <a:t>(</a:t>
            </a:r>
            <a:r>
              <a:rPr lang="it-IT" altLang="it-IT" sz="2900" i="1" smtClean="0"/>
              <a:t>cristiano</a:t>
            </a:r>
            <a:r>
              <a:rPr lang="it-IT" altLang="it-IT" sz="2900" smtClean="0"/>
              <a:t>) e </a:t>
            </a:r>
            <a:br>
              <a:rPr lang="it-IT" altLang="it-IT" sz="2900" smtClean="0"/>
            </a:br>
            <a:r>
              <a:rPr lang="it-IT" altLang="it-IT" sz="3200" smtClean="0"/>
              <a:t/>
            </a:r>
            <a:br>
              <a:rPr lang="it-IT" altLang="it-IT" sz="3200" smtClean="0"/>
            </a:br>
            <a:r>
              <a:rPr lang="it-IT" altLang="it-IT" sz="4000" smtClean="0">
                <a:solidFill>
                  <a:srgbClr val="FF0000"/>
                </a:solidFill>
              </a:rPr>
              <a:t>COMUNICAZIONE</a:t>
            </a:r>
            <a:r>
              <a:rPr lang="it-IT" altLang="it-IT" sz="4000" smtClean="0">
                <a:solidFill>
                  <a:schemeClr val="accent1"/>
                </a:solidFill>
              </a:rPr>
              <a:t> PASTORALE </a:t>
            </a:r>
            <a:r>
              <a:rPr lang="it-IT" altLang="it-IT" sz="3200" smtClean="0"/>
              <a:t/>
            </a:r>
            <a:br>
              <a:rPr lang="it-IT" altLang="it-IT" sz="3200" smtClean="0"/>
            </a:br>
            <a:r>
              <a:rPr lang="it-IT" altLang="it-IT" sz="3200" smtClean="0"/>
              <a:t>(</a:t>
            </a:r>
            <a:r>
              <a:rPr lang="it-IT" altLang="it-IT" sz="3200" i="1" smtClean="0"/>
              <a:t>chiesa cattolica </a:t>
            </a:r>
            <a:r>
              <a:rPr lang="it-IT" altLang="it-IT" sz="3200" i="1" smtClean="0">
                <a:sym typeface="Wingdings" pitchFamily="2" charset="2"/>
              </a:rPr>
              <a:t> parrocchia  ministri….</a:t>
            </a:r>
            <a:r>
              <a:rPr lang="it-IT" altLang="it-IT" sz="3200" smtClean="0"/>
              <a:t>) </a:t>
            </a:r>
            <a:r>
              <a:rPr lang="it-IT" altLang="it-IT" sz="2800" smtClean="0"/>
              <a:t/>
            </a:r>
            <a:br>
              <a:rPr lang="it-IT" altLang="it-IT" sz="2800" smtClean="0"/>
            </a:br>
            <a:r>
              <a:rPr lang="it-IT" altLang="it-IT" sz="2500" smtClean="0"/>
              <a:t/>
            </a:r>
            <a:br>
              <a:rPr lang="it-IT" altLang="it-IT" sz="2500" smtClean="0"/>
            </a:br>
            <a:r>
              <a:rPr lang="it-IT" altLang="it-IT" sz="2500" smtClean="0"/>
              <a:t> </a:t>
            </a:r>
            <a:br>
              <a:rPr lang="it-IT" altLang="it-IT" sz="2500" smtClean="0"/>
            </a:br>
            <a:r>
              <a:rPr lang="it-IT" altLang="it-IT" sz="2500" smtClean="0"/>
              <a:t/>
            </a:r>
            <a:br>
              <a:rPr lang="it-IT" altLang="it-IT" sz="2500" smtClean="0"/>
            </a:br>
            <a:r>
              <a:rPr lang="it-IT" altLang="it-IT" sz="2500" smtClean="0"/>
              <a:t>			Il riferimento è a Gesù Cristo 				“perfetto comunicatore” </a:t>
            </a:r>
            <a:br>
              <a:rPr lang="it-IT" altLang="it-IT" sz="2500" smtClean="0"/>
            </a:br>
            <a:r>
              <a:rPr lang="it-IT" altLang="it-IT" sz="2500" i="1" smtClean="0"/>
              <a:t> 			CV, CNV, CPV </a:t>
            </a:r>
            <a:r>
              <a:rPr lang="it-IT" altLang="it-IT" sz="2500" smtClean="0"/>
              <a:t/>
            </a:r>
            <a:br>
              <a:rPr lang="it-IT" altLang="it-IT" sz="2500" smtClean="0"/>
            </a:br>
            <a:r>
              <a:rPr lang="it-IT" altLang="it-IT" sz="2500" smtClean="0"/>
              <a:t/>
            </a:r>
            <a:br>
              <a:rPr lang="it-IT" altLang="it-IT" sz="2500" smtClean="0"/>
            </a:br>
            <a:r>
              <a:rPr lang="it-IT" altLang="it-IT" sz="2500" smtClean="0"/>
              <a:t/>
            </a:r>
            <a:br>
              <a:rPr lang="it-IT" altLang="it-IT" sz="2500" smtClean="0"/>
            </a:br>
            <a:r>
              <a:rPr lang="it-IT" altLang="it-IT" sz="2500" i="1" smtClean="0"/>
              <a:t>(cfr. Communio et Progressio, 1971)</a:t>
            </a:r>
          </a:p>
        </p:txBody>
      </p:sp>
      <p:pic>
        <p:nvPicPr>
          <p:cNvPr id="119810" name="Immagine 2" descr="http://t3.gstatic.com/images?q=tbn:ANd9GcTBGhRDy3za8us5zB0VVeWAWLvpUwmyJ2BZkLNc7VavilIGT-_o"/>
          <p:cNvPicPr>
            <a:picLocks noChangeAspect="1" noChangeArrowheads="1"/>
          </p:cNvPicPr>
          <p:nvPr/>
        </p:nvPicPr>
        <p:blipFill>
          <a:blip r:embed="rId2"/>
          <a:srcRect/>
          <a:stretch>
            <a:fillRect/>
          </a:stretch>
        </p:blipFill>
        <p:spPr bwMode="auto">
          <a:xfrm>
            <a:off x="468313" y="3006725"/>
            <a:ext cx="2533650" cy="18097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olo 1"/>
          <p:cNvSpPr>
            <a:spLocks noGrp="1"/>
          </p:cNvSpPr>
          <p:nvPr>
            <p:ph type="title" idx="4294967295"/>
          </p:nvPr>
        </p:nvSpPr>
        <p:spPr>
          <a:xfrm>
            <a:off x="457200" y="274638"/>
            <a:ext cx="8229600" cy="5386387"/>
          </a:xfrm>
        </p:spPr>
        <p:txBody>
          <a:bodyPr/>
          <a:lstStyle/>
          <a:p>
            <a:r>
              <a:rPr lang="it-IT" altLang="it-IT" sz="2700" b="1" u="sng" smtClean="0">
                <a:solidFill>
                  <a:schemeClr val="accent2"/>
                </a:solidFill>
              </a:rPr>
              <a:t>ELEMENTI FONDAMENTALI </a:t>
            </a:r>
            <a:br>
              <a:rPr lang="it-IT" altLang="it-IT" sz="2700" b="1" u="sng" smtClean="0">
                <a:solidFill>
                  <a:schemeClr val="accent2"/>
                </a:solidFill>
              </a:rPr>
            </a:br>
            <a:r>
              <a:rPr lang="it-IT" altLang="it-IT" sz="2700" b="1" u="sng" smtClean="0">
                <a:solidFill>
                  <a:schemeClr val="accent2"/>
                </a:solidFill>
              </a:rPr>
              <a:t>DELLA COMUNICAZIONE DI GESÙ</a:t>
            </a:r>
            <a:r>
              <a:rPr lang="it-IT" altLang="it-IT" sz="2700" b="1" smtClean="0">
                <a:solidFill>
                  <a:schemeClr val="accent2"/>
                </a:solidFill>
              </a:rPr>
              <a:t/>
            </a:r>
            <a:br>
              <a:rPr lang="it-IT" altLang="it-IT" sz="2700" b="1" smtClean="0">
                <a:solidFill>
                  <a:schemeClr val="accent2"/>
                </a:solidFill>
              </a:rPr>
            </a:br>
            <a:r>
              <a:rPr lang="it-IT" altLang="it-IT" sz="2500" b="1" smtClean="0"/>
              <a:t/>
            </a:r>
            <a:br>
              <a:rPr lang="it-IT" altLang="it-IT" sz="2500" b="1" smtClean="0"/>
            </a:br>
            <a:r>
              <a:rPr lang="it-IT" altLang="it-IT" sz="2500" b="1" u="sng" smtClean="0">
                <a:solidFill>
                  <a:schemeClr val="accent1"/>
                </a:solidFill>
              </a:rPr>
              <a:t>1. GLOBALITÀ </a:t>
            </a:r>
            <a:r>
              <a:rPr lang="it-IT" altLang="it-IT" sz="2500" smtClean="0"/>
              <a:t/>
            </a:r>
            <a:br>
              <a:rPr lang="it-IT" altLang="it-IT" sz="2500" smtClean="0"/>
            </a:br>
            <a:r>
              <a:rPr lang="it-IT" altLang="it-IT" sz="2500" smtClean="0"/>
              <a:t/>
            </a:r>
            <a:br>
              <a:rPr lang="it-IT" altLang="it-IT" sz="2500" smtClean="0"/>
            </a:br>
            <a:r>
              <a:rPr lang="it-IT" altLang="it-IT" sz="2500" smtClean="0"/>
              <a:t>Gesù comunica con tutto se stesso</a:t>
            </a:r>
            <a:br>
              <a:rPr lang="it-IT" altLang="it-IT" sz="2500" smtClean="0"/>
            </a:br>
            <a:r>
              <a:rPr lang="it-IT" altLang="it-IT" sz="2500" smtClean="0"/>
              <a:t>“Gestis verbisque” = con i gesti e con le parole </a:t>
            </a:r>
            <a:br>
              <a:rPr lang="it-IT" altLang="it-IT" sz="2500" smtClean="0"/>
            </a:br>
            <a:r>
              <a:rPr lang="it-IT" altLang="it-IT" sz="2500" i="1" smtClean="0"/>
              <a:t>(cfr. Dei Verbum 2)</a:t>
            </a:r>
            <a:br>
              <a:rPr lang="it-IT" altLang="it-IT" sz="2500" i="1" smtClean="0"/>
            </a:br>
            <a:r>
              <a:rPr lang="it-IT" altLang="it-IT" sz="2500" smtClean="0"/>
              <a:t/>
            </a:r>
            <a:br>
              <a:rPr lang="it-IT" altLang="it-IT" sz="2500" smtClean="0"/>
            </a:br>
            <a:r>
              <a:rPr lang="it-IT" altLang="it-IT" sz="2500" smtClean="0"/>
              <a:t>“La figura di Gesù appare caratterizzata principalmente dall’agire. Il parlare di Gesù accompagna il suo agire e lo interpreta” </a:t>
            </a:r>
            <a:br>
              <a:rPr lang="it-IT" altLang="it-IT" sz="2500" smtClean="0"/>
            </a:br>
            <a:r>
              <a:rPr lang="it-IT" altLang="it-IT" sz="2500" i="1" smtClean="0"/>
              <a:t>(C. M. Martini)</a:t>
            </a:r>
            <a:r>
              <a:rPr lang="it-IT" altLang="it-IT" sz="2500" smtClean="0"/>
              <a:t/>
            </a:r>
            <a:br>
              <a:rPr lang="it-IT" altLang="it-IT" sz="2500" smtClean="0"/>
            </a:br>
            <a:endParaRPr lang="it-IT" altLang="it-IT" sz="2500" smtClean="0"/>
          </a:p>
        </p:txBody>
      </p:sp>
      <p:pic>
        <p:nvPicPr>
          <p:cNvPr id="120834" name="Picture 4"/>
          <p:cNvPicPr>
            <a:picLocks noChangeAspect="1" noChangeArrowheads="1"/>
          </p:cNvPicPr>
          <p:nvPr/>
        </p:nvPicPr>
        <p:blipFill>
          <a:blip r:embed="rId2"/>
          <a:srcRect/>
          <a:stretch>
            <a:fillRect/>
          </a:stretch>
        </p:blipFill>
        <p:spPr bwMode="auto">
          <a:xfrm>
            <a:off x="4211638" y="4508500"/>
            <a:ext cx="3409950" cy="19700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olo 1"/>
          <p:cNvSpPr>
            <a:spLocks noGrp="1"/>
          </p:cNvSpPr>
          <p:nvPr>
            <p:ph type="title" idx="4294967295"/>
          </p:nvPr>
        </p:nvSpPr>
        <p:spPr>
          <a:xfrm>
            <a:off x="457200" y="274638"/>
            <a:ext cx="8229600" cy="5891212"/>
          </a:xfrm>
        </p:spPr>
        <p:txBody>
          <a:bodyPr/>
          <a:lstStyle/>
          <a:p>
            <a:r>
              <a:rPr lang="it-IT" altLang="it-IT" sz="2500" b="1" u="sng" smtClean="0">
                <a:solidFill>
                  <a:schemeClr val="accent1"/>
                </a:solidFill>
              </a:rPr>
              <a:t>2. LIVELLO COMUNICATIVO</a:t>
            </a:r>
            <a:r>
              <a:rPr lang="it-IT" altLang="it-IT" sz="2500" smtClean="0"/>
              <a:t/>
            </a:r>
            <a:br>
              <a:rPr lang="it-IT" altLang="it-IT" sz="2500" smtClean="0"/>
            </a:br>
            <a:r>
              <a:rPr lang="it-IT" altLang="it-IT" sz="2500" smtClean="0"/>
              <a:t/>
            </a:r>
            <a:br>
              <a:rPr lang="it-IT" altLang="it-IT" sz="2500" smtClean="0"/>
            </a:br>
            <a:r>
              <a:rPr lang="it-IT" altLang="it-IT" sz="2500" smtClean="0"/>
              <a:t>Gesù parte dalla sua esperienza personale e dal linguaggio della sua epoca, per mettersi al livello del suo interlocutore (es. le parabole sono ispirate da immagini tratte dalla vita quotidiana)</a:t>
            </a:r>
            <a:br>
              <a:rPr lang="it-IT" altLang="it-IT" sz="2500" smtClean="0"/>
            </a:br>
            <a:r>
              <a:rPr lang="it-IT" altLang="it-IT" sz="2500" smtClean="0"/>
              <a:t/>
            </a:r>
            <a:br>
              <a:rPr lang="it-IT" altLang="it-IT" sz="2500" smtClean="0"/>
            </a:br>
            <a:r>
              <a:rPr lang="it-IT" altLang="it-IT" sz="2500" b="1" u="sng" smtClean="0">
                <a:solidFill>
                  <a:schemeClr val="accent1"/>
                </a:solidFill>
              </a:rPr>
              <a:t>SIGNIFICATIVITÀ:</a:t>
            </a:r>
            <a:r>
              <a:rPr lang="it-IT" altLang="it-IT" sz="2500" smtClean="0"/>
              <a:t/>
            </a:r>
            <a:br>
              <a:rPr lang="it-IT" altLang="it-IT" sz="2500" smtClean="0"/>
            </a:br>
            <a:r>
              <a:rPr lang="it-IT" altLang="it-IT" sz="2500" smtClean="0"/>
              <a:t>“Il tutto nel frammento” </a:t>
            </a:r>
            <a:br>
              <a:rPr lang="it-IT" altLang="it-IT" sz="2500" smtClean="0"/>
            </a:br>
            <a:r>
              <a:rPr lang="it-IT" altLang="it-IT" sz="2500" i="1" smtClean="0"/>
              <a:t>(Von Balthasar) </a:t>
            </a:r>
            <a:br>
              <a:rPr lang="it-IT" altLang="it-IT" sz="2500" i="1" smtClean="0"/>
            </a:br>
            <a:r>
              <a:rPr lang="it-IT" altLang="it-IT" sz="2500" smtClean="0"/>
              <a:t>= comunicazione di grandi </a:t>
            </a:r>
            <a:br>
              <a:rPr lang="it-IT" altLang="it-IT" sz="2500" smtClean="0"/>
            </a:br>
            <a:r>
              <a:rPr lang="it-IT" altLang="it-IT" sz="2500" smtClean="0"/>
              <a:t>pensieri nel perimetro piccolo </a:t>
            </a:r>
            <a:br>
              <a:rPr lang="it-IT" altLang="it-IT" sz="2500" smtClean="0"/>
            </a:br>
            <a:r>
              <a:rPr lang="it-IT" altLang="it-IT" sz="2500" smtClean="0"/>
              <a:t>del </a:t>
            </a:r>
            <a:r>
              <a:rPr lang="it-IT" altLang="it-IT" sz="2500" smtClean="0">
                <a:solidFill>
                  <a:schemeClr val="accent1"/>
                </a:solidFill>
              </a:rPr>
              <a:t>quotidiano</a:t>
            </a:r>
            <a:r>
              <a:rPr lang="it-IT" altLang="it-IT" sz="2500" smtClean="0"/>
              <a:t>. Il tutto nel semplice. </a:t>
            </a:r>
            <a:br>
              <a:rPr lang="it-IT" altLang="it-IT" sz="2500" smtClean="0"/>
            </a:br>
            <a:r>
              <a:rPr lang="it-IT" altLang="it-IT" sz="2500" smtClean="0"/>
              <a:t>Senza escludere nessun linguaggio.</a:t>
            </a:r>
          </a:p>
        </p:txBody>
      </p:sp>
      <p:pic>
        <p:nvPicPr>
          <p:cNvPr id="121858" name="Picture 3" descr="terrazzino gerani timidi Rodello 24 giugno 18"/>
          <p:cNvPicPr>
            <a:picLocks noChangeAspect="1" noChangeArrowheads="1"/>
          </p:cNvPicPr>
          <p:nvPr/>
        </p:nvPicPr>
        <p:blipFill>
          <a:blip r:embed="rId2"/>
          <a:srcRect l="31053" r="13797" b="-540"/>
          <a:stretch>
            <a:fillRect/>
          </a:stretch>
        </p:blipFill>
        <p:spPr bwMode="auto">
          <a:xfrm>
            <a:off x="6156325" y="2852738"/>
            <a:ext cx="2303463" cy="23622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ttangolo 1"/>
          <p:cNvSpPr>
            <a:spLocks noChangeArrowheads="1"/>
          </p:cNvSpPr>
          <p:nvPr/>
        </p:nvSpPr>
        <p:spPr bwMode="auto">
          <a:xfrm>
            <a:off x="323850" y="474663"/>
            <a:ext cx="8424863" cy="5694362"/>
          </a:xfrm>
          <a:prstGeom prst="rect">
            <a:avLst/>
          </a:prstGeom>
          <a:noFill/>
          <a:ln w="9525">
            <a:noFill/>
            <a:miter lim="800000"/>
            <a:headEnd/>
            <a:tailEnd/>
          </a:ln>
        </p:spPr>
        <p:txBody>
          <a:bodyPr>
            <a:spAutoFit/>
          </a:bodyPr>
          <a:lstStyle/>
          <a:p>
            <a:pPr algn="ctr"/>
            <a:r>
              <a:rPr lang="it-IT" altLang="it-IT" sz="2800" b="1" u="sng">
                <a:solidFill>
                  <a:schemeClr val="accent1"/>
                </a:solidFill>
                <a:latin typeface="Calibri" pitchFamily="34" charset="0"/>
              </a:rPr>
              <a:t>3. COMUNIONE AUTENTICA</a:t>
            </a:r>
          </a:p>
          <a:p>
            <a:endParaRPr lang="it-IT" altLang="it-IT" sz="1200">
              <a:latin typeface="Calibri" pitchFamily="34" charset="0"/>
            </a:endParaRPr>
          </a:p>
          <a:p>
            <a:r>
              <a:rPr lang="it-IT" altLang="it-IT" sz="2800">
                <a:latin typeface="Calibri" pitchFamily="34" charset="0"/>
              </a:rPr>
              <a:t>La comunicazione è in vista </a:t>
            </a:r>
          </a:p>
          <a:p>
            <a:r>
              <a:rPr lang="it-IT" altLang="it-IT" sz="2800">
                <a:latin typeface="Calibri" pitchFamily="34" charset="0"/>
              </a:rPr>
              <a:t>della relazione </a:t>
            </a:r>
          </a:p>
          <a:p>
            <a:r>
              <a:rPr lang="it-IT" altLang="it-IT" sz="2800">
                <a:latin typeface="Calibri" pitchFamily="34" charset="0"/>
              </a:rPr>
              <a:t>(personalizzazione del rapporto).</a:t>
            </a:r>
          </a:p>
          <a:p>
            <a:endParaRPr lang="it-IT" altLang="it-IT">
              <a:latin typeface="Calibri" pitchFamily="34" charset="0"/>
            </a:endParaRPr>
          </a:p>
          <a:p>
            <a:r>
              <a:rPr lang="it-IT" altLang="it-IT" sz="2200">
                <a:latin typeface="Calibri" pitchFamily="34" charset="0"/>
              </a:rPr>
              <a:t>LINGUAGGIO DELL’AMICIZIA </a:t>
            </a:r>
            <a:r>
              <a:rPr lang="it-IT" altLang="it-IT">
                <a:latin typeface="Calibri" pitchFamily="34" charset="0"/>
              </a:rPr>
              <a:t>(Lazzaro)</a:t>
            </a:r>
            <a:endParaRPr lang="it-IT" altLang="it-IT" sz="2200">
              <a:latin typeface="Calibri" pitchFamily="34" charset="0"/>
            </a:endParaRPr>
          </a:p>
          <a:p>
            <a:r>
              <a:rPr lang="it-IT" altLang="it-IT" sz="2200">
                <a:latin typeface="Calibri" pitchFamily="34" charset="0"/>
              </a:rPr>
              <a:t>LINGUAGGIO DI COMPRENSIONE E PERDONO </a:t>
            </a:r>
            <a:r>
              <a:rPr lang="it-IT" altLang="it-IT">
                <a:latin typeface="Calibri" pitchFamily="34" charset="0"/>
              </a:rPr>
              <a:t>(Zaccheo)</a:t>
            </a:r>
            <a:endParaRPr lang="it-IT" altLang="it-IT" sz="2200">
              <a:latin typeface="Calibri" pitchFamily="34" charset="0"/>
            </a:endParaRPr>
          </a:p>
          <a:p>
            <a:r>
              <a:rPr lang="it-IT" altLang="it-IT" sz="2200">
                <a:latin typeface="Calibri" pitchFamily="34" charset="0"/>
              </a:rPr>
              <a:t>LINGUAGGIO DURO E SFERZANTE </a:t>
            </a:r>
            <a:r>
              <a:rPr lang="it-IT" altLang="it-IT">
                <a:latin typeface="Calibri" pitchFamily="34" charset="0"/>
              </a:rPr>
              <a:t>(cacciata dei venditori al tempio)</a:t>
            </a:r>
            <a:endParaRPr lang="it-IT" altLang="it-IT" sz="2200">
              <a:latin typeface="Calibri" pitchFamily="34" charset="0"/>
            </a:endParaRPr>
          </a:p>
          <a:p>
            <a:r>
              <a:rPr lang="it-IT" altLang="it-IT" sz="2200">
                <a:latin typeface="Calibri" pitchFamily="34" charset="0"/>
              </a:rPr>
              <a:t>LINGUAGGIO DI INDIGNAZIONE </a:t>
            </a:r>
            <a:r>
              <a:rPr lang="it-IT" altLang="it-IT">
                <a:latin typeface="Calibri" pitchFamily="34" charset="0"/>
              </a:rPr>
              <a:t>(con gli increduli)</a:t>
            </a:r>
            <a:endParaRPr lang="it-IT" altLang="it-IT" sz="2200">
              <a:latin typeface="Calibri" pitchFamily="34" charset="0"/>
            </a:endParaRPr>
          </a:p>
          <a:p>
            <a:r>
              <a:rPr lang="it-IT" altLang="it-IT" sz="2200">
                <a:latin typeface="Calibri" pitchFamily="34" charset="0"/>
              </a:rPr>
              <a:t>LINGUAGGIO DI APERTURA/SOLIDARIETÀ </a:t>
            </a:r>
            <a:r>
              <a:rPr lang="it-IT" altLang="it-IT">
                <a:latin typeface="Calibri" pitchFamily="34" charset="0"/>
              </a:rPr>
              <a:t>(la peccatrice perdonata)</a:t>
            </a:r>
            <a:endParaRPr lang="it-IT" altLang="it-IT" sz="2200">
              <a:latin typeface="Calibri" pitchFamily="34" charset="0"/>
            </a:endParaRPr>
          </a:p>
          <a:p>
            <a:r>
              <a:rPr lang="it-IT" altLang="it-IT" sz="2200">
                <a:latin typeface="Calibri" pitchFamily="34" charset="0"/>
              </a:rPr>
              <a:t>LINGUAGGIO DI CORDIALITÀ/ACCOGLIENZA </a:t>
            </a:r>
            <a:r>
              <a:rPr lang="it-IT" altLang="it-IT">
                <a:latin typeface="Calibri" pitchFamily="34" charset="0"/>
              </a:rPr>
              <a:t>(con i bambini, con i pagani)</a:t>
            </a:r>
            <a:endParaRPr lang="it-IT" altLang="it-IT" sz="2200">
              <a:latin typeface="Calibri" pitchFamily="34" charset="0"/>
            </a:endParaRPr>
          </a:p>
          <a:p>
            <a:r>
              <a:rPr lang="it-IT" altLang="it-IT" sz="2200">
                <a:latin typeface="Calibri" pitchFamily="34" charset="0"/>
              </a:rPr>
              <a:t>LINGUAGGIO DI INCORAGGIAMENTO </a:t>
            </a:r>
            <a:r>
              <a:rPr lang="it-IT" altLang="it-IT">
                <a:latin typeface="Calibri" pitchFamily="34" charset="0"/>
              </a:rPr>
              <a:t>(giovane ricco)</a:t>
            </a:r>
            <a:endParaRPr lang="it-IT" altLang="it-IT" sz="2200">
              <a:latin typeface="Calibri" pitchFamily="34" charset="0"/>
            </a:endParaRPr>
          </a:p>
          <a:p>
            <a:r>
              <a:rPr lang="it-IT" altLang="it-IT" sz="2200">
                <a:latin typeface="Calibri" pitchFamily="34" charset="0"/>
              </a:rPr>
              <a:t>LINGUAGGIO DI CONDIVISIONE E COMPASSIONE </a:t>
            </a:r>
            <a:r>
              <a:rPr lang="it-IT" altLang="it-IT">
                <a:latin typeface="Calibri" pitchFamily="34" charset="0"/>
              </a:rPr>
              <a:t>(la vedova di Nain; moltiplicazione pani e pesci)</a:t>
            </a:r>
            <a:endParaRPr lang="it-IT" altLang="it-IT" sz="2200">
              <a:latin typeface="Calibri" pitchFamily="34" charset="0"/>
            </a:endParaRPr>
          </a:p>
          <a:p>
            <a:r>
              <a:rPr lang="it-IT" altLang="it-IT" sz="2200">
                <a:latin typeface="Calibri" pitchFamily="34" charset="0"/>
              </a:rPr>
              <a:t>LINGUAGGIO TRASGRESSIVO E CONTROCORRENTE </a:t>
            </a:r>
            <a:r>
              <a:rPr lang="it-IT" altLang="it-IT">
                <a:latin typeface="Calibri" pitchFamily="34" charset="0"/>
              </a:rPr>
              <a:t>(i miracoli di sabato)</a:t>
            </a:r>
            <a:endParaRPr lang="it-IT" altLang="it-IT" sz="2200">
              <a:latin typeface="Calibri" pitchFamily="34" charset="0"/>
            </a:endParaRPr>
          </a:p>
        </p:txBody>
      </p:sp>
      <p:pic>
        <p:nvPicPr>
          <p:cNvPr id="122882" name="Picture 3"/>
          <p:cNvPicPr>
            <a:picLocks noChangeAspect="1" noChangeArrowheads="1"/>
          </p:cNvPicPr>
          <p:nvPr/>
        </p:nvPicPr>
        <p:blipFill>
          <a:blip r:embed="rId2"/>
          <a:srcRect/>
          <a:stretch>
            <a:fillRect/>
          </a:stretch>
        </p:blipFill>
        <p:spPr bwMode="auto">
          <a:xfrm>
            <a:off x="5795963" y="1182688"/>
            <a:ext cx="2232025" cy="17049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1"/>
          <p:cNvSpPr>
            <a:spLocks noChangeArrowheads="1"/>
          </p:cNvSpPr>
          <p:nvPr/>
        </p:nvSpPr>
        <p:spPr bwMode="auto">
          <a:xfrm>
            <a:off x="0" y="68263"/>
            <a:ext cx="9144000" cy="6557962"/>
          </a:xfrm>
          <a:prstGeom prst="rect">
            <a:avLst/>
          </a:prstGeom>
          <a:noFill/>
          <a:ln w="9525">
            <a:noFill/>
            <a:miter lim="800000"/>
            <a:headEnd/>
            <a:tailEnd/>
          </a:ln>
        </p:spPr>
        <p:txBody>
          <a:bodyPr lIns="457056" tIns="457056" rIns="457056" bIns="457056" anchor="ctr">
            <a:spAutoFit/>
          </a:bodyPr>
          <a:lstStyle/>
          <a:p>
            <a:r>
              <a:rPr lang="it-IT" altLang="it-IT" sz="2800" b="1">
                <a:solidFill>
                  <a:schemeClr val="accent2"/>
                </a:solidFill>
                <a:latin typeface="Calibri" pitchFamily="34" charset="0"/>
                <a:cs typeface="Times New Roman" pitchFamily="18" charset="0"/>
              </a:rPr>
              <a:t>CV DI GESÙ</a:t>
            </a:r>
            <a:endParaRPr lang="it-IT" altLang="it-IT" sz="2800" b="1">
              <a:solidFill>
                <a:schemeClr val="accent2"/>
              </a:solidFill>
              <a:latin typeface="Calibri" pitchFamily="34" charset="0"/>
            </a:endParaRPr>
          </a:p>
          <a:p>
            <a:pPr eaLnBrk="0" hangingPunct="0"/>
            <a:r>
              <a:rPr lang="it-IT" altLang="it-IT" sz="2800">
                <a:latin typeface="Calibri" pitchFamily="34" charset="0"/>
                <a:cs typeface="Times New Roman" pitchFamily="18" charset="0"/>
              </a:rPr>
              <a:t>In particolare IL LINGUAGGIO PARABOLICO: </a:t>
            </a:r>
          </a:p>
          <a:p>
            <a:pPr eaLnBrk="0" hangingPunct="0"/>
            <a:endParaRPr lang="it-IT" altLang="it-IT" sz="1400">
              <a:latin typeface="Calibri" pitchFamily="34" charset="0"/>
            </a:endParaRPr>
          </a:p>
          <a:p>
            <a:pPr eaLnBrk="0" hangingPunct="0">
              <a:buFont typeface="Wingdings" pitchFamily="2" charset="2"/>
              <a:buChar char="ü"/>
            </a:pPr>
            <a:r>
              <a:rPr lang="it-IT" altLang="it-IT" sz="2800">
                <a:latin typeface="Calibri" pitchFamily="34" charset="0"/>
                <a:cs typeface="Times New Roman" pitchFamily="18" charset="0"/>
              </a:rPr>
              <a:t>allusivo</a:t>
            </a:r>
            <a:endParaRPr lang="it-IT" altLang="it-IT" sz="2800">
              <a:latin typeface="Calibri" pitchFamily="34" charset="0"/>
            </a:endParaRPr>
          </a:p>
          <a:p>
            <a:pPr eaLnBrk="0" hangingPunct="0">
              <a:buFont typeface="Wingdings" pitchFamily="2" charset="2"/>
              <a:buChar char="ü"/>
            </a:pPr>
            <a:r>
              <a:rPr lang="it-IT" altLang="it-IT" sz="2800">
                <a:latin typeface="Calibri" pitchFamily="34" charset="0"/>
                <a:cs typeface="Times New Roman" pitchFamily="18" charset="0"/>
              </a:rPr>
              <a:t>metaforico</a:t>
            </a:r>
            <a:endParaRPr lang="it-IT" altLang="it-IT" sz="2800">
              <a:latin typeface="Calibri" pitchFamily="34" charset="0"/>
            </a:endParaRPr>
          </a:p>
          <a:p>
            <a:pPr eaLnBrk="0" hangingPunct="0">
              <a:buFont typeface="Wingdings" pitchFamily="2" charset="2"/>
              <a:buChar char="ü"/>
            </a:pPr>
            <a:r>
              <a:rPr lang="it-IT" altLang="it-IT" sz="2800">
                <a:latin typeface="Calibri" pitchFamily="34" charset="0"/>
                <a:cs typeface="Times New Roman" pitchFamily="18" charset="0"/>
              </a:rPr>
              <a:t>velato </a:t>
            </a:r>
            <a:endParaRPr lang="it-IT" altLang="it-IT" sz="2800">
              <a:latin typeface="Calibri" pitchFamily="34" charset="0"/>
            </a:endParaRPr>
          </a:p>
          <a:p>
            <a:pPr eaLnBrk="0" hangingPunct="0">
              <a:buFont typeface="Wingdings" pitchFamily="2" charset="2"/>
              <a:buChar char="ü"/>
            </a:pPr>
            <a:r>
              <a:rPr lang="it-IT" altLang="it-IT" sz="2800">
                <a:latin typeface="Calibri" pitchFamily="34" charset="0"/>
                <a:cs typeface="Times New Roman" pitchFamily="18" charset="0"/>
              </a:rPr>
              <a:t>concreto (si rifà alla vita)</a:t>
            </a:r>
            <a:endParaRPr lang="it-IT" altLang="it-IT" sz="2800">
              <a:latin typeface="Calibri" pitchFamily="34" charset="0"/>
            </a:endParaRPr>
          </a:p>
          <a:p>
            <a:pPr eaLnBrk="0" hangingPunct="0">
              <a:buFont typeface="Wingdings" pitchFamily="2" charset="2"/>
              <a:buChar char="ü"/>
            </a:pPr>
            <a:r>
              <a:rPr lang="it-IT" altLang="it-IT" sz="2800">
                <a:latin typeface="Calibri" pitchFamily="34" charset="0"/>
                <a:cs typeface="Times New Roman" pitchFamily="18" charset="0"/>
              </a:rPr>
              <a:t>provocatorio (dà a pensare)</a:t>
            </a:r>
            <a:endParaRPr lang="it-IT" altLang="it-IT" sz="2800">
              <a:latin typeface="Calibri" pitchFamily="34" charset="0"/>
            </a:endParaRPr>
          </a:p>
          <a:p>
            <a:pPr eaLnBrk="0" hangingPunct="0">
              <a:buFont typeface="Wingdings" pitchFamily="2" charset="2"/>
              <a:buChar char="ü"/>
            </a:pPr>
            <a:r>
              <a:rPr lang="it-IT" altLang="it-IT" sz="2800">
                <a:latin typeface="Calibri" pitchFamily="34" charset="0"/>
                <a:cs typeface="Times New Roman" pitchFamily="18" charset="0"/>
              </a:rPr>
              <a:t>diretto</a:t>
            </a:r>
            <a:endParaRPr lang="it-IT" altLang="it-IT" sz="2800">
              <a:latin typeface="Calibri" pitchFamily="34" charset="0"/>
            </a:endParaRPr>
          </a:p>
          <a:p>
            <a:pPr eaLnBrk="0" hangingPunct="0">
              <a:buFont typeface="Wingdings" pitchFamily="2" charset="2"/>
              <a:buChar char="ü"/>
            </a:pPr>
            <a:r>
              <a:rPr lang="it-IT" altLang="it-IT" sz="2800">
                <a:latin typeface="Calibri" pitchFamily="34" charset="0"/>
                <a:cs typeface="Times New Roman" pitchFamily="18" charset="0"/>
              </a:rPr>
              <a:t>rispettoso dell’interlocutore </a:t>
            </a:r>
          </a:p>
          <a:p>
            <a:pPr eaLnBrk="0" hangingPunct="0"/>
            <a:r>
              <a:rPr lang="it-IT" altLang="it-IT" sz="2600">
                <a:latin typeface="Calibri" pitchFamily="34" charset="0"/>
                <a:cs typeface="Times New Roman" pitchFamily="18" charset="0"/>
              </a:rPr>
              <a:t>	(</a:t>
            </a:r>
            <a:r>
              <a:rPr lang="it-IT" altLang="it-IT" sz="2600">
                <a:solidFill>
                  <a:schemeClr val="accent2"/>
                </a:solidFill>
                <a:latin typeface="Calibri" pitchFamily="34" charset="0"/>
                <a:cs typeface="Times New Roman" pitchFamily="18" charset="0"/>
              </a:rPr>
              <a:t>sa adeguarsi al passo dell’ascoltatore,</a:t>
            </a:r>
            <a:r>
              <a:rPr lang="it-IT" altLang="it-IT" sz="2600">
                <a:latin typeface="Calibri" pitchFamily="34" charset="0"/>
                <a:cs typeface="Times New Roman" pitchFamily="18" charset="0"/>
              </a:rPr>
              <a:t> </a:t>
            </a:r>
          </a:p>
          <a:p>
            <a:pPr eaLnBrk="0" hangingPunct="0"/>
            <a:r>
              <a:rPr lang="it-IT" altLang="it-IT" sz="2600">
                <a:latin typeface="Calibri" pitchFamily="34" charset="0"/>
                <a:cs typeface="Times New Roman" pitchFamily="18" charset="0"/>
              </a:rPr>
              <a:t>	accettando che faccia fatica a capire)</a:t>
            </a:r>
          </a:p>
          <a:p>
            <a:pPr eaLnBrk="0" hangingPunct="0"/>
            <a:r>
              <a:rPr lang="it-IT" altLang="it-IT" sz="2600" i="1">
                <a:latin typeface="Calibri" pitchFamily="34" charset="0"/>
                <a:cs typeface="Times New Roman" pitchFamily="18" charset="0"/>
              </a:rPr>
              <a:t>		cfr. Lc 15: parabola del Padre misericordioso; 			Mt 7: la casa sulla roccia</a:t>
            </a:r>
            <a:r>
              <a:rPr lang="it-IT" altLang="it-IT" sz="2600">
                <a:latin typeface="Calibri" pitchFamily="34" charset="0"/>
              </a:rPr>
              <a:t> </a:t>
            </a:r>
          </a:p>
        </p:txBody>
      </p:sp>
      <p:pic>
        <p:nvPicPr>
          <p:cNvPr id="123906" name="Picture 3"/>
          <p:cNvPicPr>
            <a:picLocks noChangeAspect="1" noChangeArrowheads="1"/>
          </p:cNvPicPr>
          <p:nvPr/>
        </p:nvPicPr>
        <p:blipFill>
          <a:blip r:embed="rId2"/>
          <a:srcRect/>
          <a:stretch>
            <a:fillRect/>
          </a:stretch>
        </p:blipFill>
        <p:spPr bwMode="auto">
          <a:xfrm>
            <a:off x="5292725" y="1484313"/>
            <a:ext cx="2976563" cy="297815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ttangolo 1"/>
          <p:cNvSpPr>
            <a:spLocks noChangeArrowheads="1"/>
          </p:cNvSpPr>
          <p:nvPr/>
        </p:nvSpPr>
        <p:spPr bwMode="auto">
          <a:xfrm>
            <a:off x="323850" y="404813"/>
            <a:ext cx="8351838" cy="5262562"/>
          </a:xfrm>
          <a:prstGeom prst="rect">
            <a:avLst/>
          </a:prstGeom>
          <a:noFill/>
          <a:ln w="9525">
            <a:noFill/>
            <a:miter lim="800000"/>
            <a:headEnd/>
            <a:tailEnd/>
          </a:ln>
        </p:spPr>
        <p:txBody>
          <a:bodyPr>
            <a:spAutoFit/>
          </a:bodyPr>
          <a:lstStyle/>
          <a:p>
            <a:r>
              <a:rPr lang="it-IT" altLang="it-IT" sz="2800" u="sng">
                <a:solidFill>
                  <a:srgbClr val="C00000"/>
                </a:solidFill>
                <a:latin typeface="Calibri" pitchFamily="34" charset="0"/>
              </a:rPr>
              <a:t>LA COMUNICAZIONE PASTORALE OGGI</a:t>
            </a:r>
          </a:p>
          <a:p>
            <a:endParaRPr lang="it-IT" altLang="it-IT" sz="2800">
              <a:solidFill>
                <a:schemeClr val="accent2"/>
              </a:solidFill>
              <a:latin typeface="Calibri" pitchFamily="34" charset="0"/>
            </a:endParaRPr>
          </a:p>
          <a:p>
            <a:r>
              <a:rPr lang="it-IT" altLang="it-IT" sz="2800">
                <a:latin typeface="Calibri" pitchFamily="34" charset="0"/>
              </a:rPr>
              <a:t>Cfr. la Messa (omelia); la catechesi</a:t>
            </a:r>
          </a:p>
          <a:p>
            <a:endParaRPr lang="it-IT" altLang="it-IT" sz="2800">
              <a:latin typeface="Calibri" pitchFamily="34" charset="0"/>
            </a:endParaRPr>
          </a:p>
          <a:p>
            <a:r>
              <a:rPr lang="it-IT" altLang="it-IT" sz="2800">
                <a:latin typeface="Calibri" pitchFamily="34" charset="0"/>
              </a:rPr>
              <a:t>Linguaggio omiletico / catechistico / </a:t>
            </a:r>
            <a:r>
              <a:rPr lang="it-IT" altLang="it-IT" sz="2800">
                <a:solidFill>
                  <a:schemeClr val="accent2"/>
                </a:solidFill>
                <a:latin typeface="Calibri" pitchFamily="34" charset="0"/>
              </a:rPr>
              <a:t>del ministro</a:t>
            </a:r>
            <a:r>
              <a:rPr lang="it-IT" altLang="it-IT" sz="2800">
                <a:latin typeface="Calibri" pitchFamily="34" charset="0"/>
              </a:rPr>
              <a:t>: </a:t>
            </a:r>
          </a:p>
          <a:p>
            <a:endParaRPr lang="it-IT" altLang="it-IT" sz="2800">
              <a:latin typeface="Calibri" pitchFamily="34" charset="0"/>
            </a:endParaRPr>
          </a:p>
          <a:p>
            <a:r>
              <a:rPr lang="it-IT" altLang="it-IT" sz="2800">
                <a:latin typeface="Calibri" pitchFamily="34" charset="0"/>
                <a:sym typeface="Wingdings" pitchFamily="2" charset="2"/>
              </a:rPr>
              <a:t>							</a:t>
            </a:r>
            <a:r>
              <a:rPr lang="it-IT" altLang="it-IT" sz="2800" b="1">
                <a:solidFill>
                  <a:srgbClr val="C00000"/>
                </a:solidFill>
                <a:latin typeface="Calibri" pitchFamily="34" charset="0"/>
              </a:rPr>
              <a:t>chiaro</a:t>
            </a:r>
            <a:r>
              <a:rPr lang="it-IT" altLang="it-IT" sz="2800">
                <a:latin typeface="Calibri" pitchFamily="34" charset="0"/>
              </a:rPr>
              <a:t> o difficile? </a:t>
            </a:r>
          </a:p>
          <a:p>
            <a:endParaRPr lang="it-IT" altLang="it-IT" sz="2800">
              <a:latin typeface="Calibri" pitchFamily="34" charset="0"/>
            </a:endParaRPr>
          </a:p>
          <a:p>
            <a:r>
              <a:rPr lang="it-IT" altLang="it-IT" sz="2800">
                <a:latin typeface="Calibri" pitchFamily="34" charset="0"/>
                <a:sym typeface="Wingdings" pitchFamily="2" charset="2"/>
              </a:rPr>
              <a:t>						</a:t>
            </a:r>
            <a:r>
              <a:rPr lang="it-IT" altLang="it-IT" sz="2800" b="1">
                <a:solidFill>
                  <a:srgbClr val="C00000"/>
                </a:solidFill>
                <a:latin typeface="Calibri" pitchFamily="34" charset="0"/>
              </a:rPr>
              <a:t>al passo con i tempi </a:t>
            </a:r>
            <a:r>
              <a:rPr lang="it-IT" altLang="it-IT" sz="2800">
                <a:latin typeface="Calibri" pitchFamily="34" charset="0"/>
              </a:rPr>
              <a:t>o 	“vecchio”? </a:t>
            </a:r>
          </a:p>
          <a:p>
            <a:endParaRPr lang="it-IT" altLang="it-IT" sz="2800">
              <a:latin typeface="Calibri" pitchFamily="34" charset="0"/>
            </a:endParaRPr>
          </a:p>
          <a:p>
            <a:r>
              <a:rPr lang="it-IT" altLang="it-IT" sz="2800">
                <a:latin typeface="Calibri" pitchFamily="34" charset="0"/>
                <a:sym typeface="Wingdings" pitchFamily="2" charset="2"/>
              </a:rPr>
              <a:t>					</a:t>
            </a:r>
            <a:r>
              <a:rPr lang="it-IT" altLang="it-IT" sz="2800" b="1">
                <a:solidFill>
                  <a:srgbClr val="C00000"/>
                </a:solidFill>
                <a:latin typeface="Calibri" pitchFamily="34" charset="0"/>
              </a:rPr>
              <a:t>immediato – diretto </a:t>
            </a:r>
            <a:r>
              <a:rPr lang="it-IT" altLang="it-IT" sz="2800">
                <a:latin typeface="Calibri" pitchFamily="34" charset="0"/>
              </a:rPr>
              <a:t>o 											roboante – noioso?</a:t>
            </a:r>
          </a:p>
        </p:txBody>
      </p:sp>
      <p:pic>
        <p:nvPicPr>
          <p:cNvPr id="124930" name="Picture 3"/>
          <p:cNvPicPr>
            <a:picLocks noChangeAspect="1" noChangeArrowheads="1"/>
          </p:cNvPicPr>
          <p:nvPr/>
        </p:nvPicPr>
        <p:blipFill>
          <a:blip r:embed="rId2"/>
          <a:srcRect/>
          <a:stretch>
            <a:fillRect/>
          </a:stretch>
        </p:blipFill>
        <p:spPr bwMode="auto">
          <a:xfrm>
            <a:off x="323850" y="2909888"/>
            <a:ext cx="2725738" cy="172561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
          <p:cNvSpPr>
            <a:spLocks noChangeArrowheads="1"/>
          </p:cNvSpPr>
          <p:nvPr/>
        </p:nvSpPr>
        <p:spPr bwMode="auto">
          <a:xfrm>
            <a:off x="0" y="122238"/>
            <a:ext cx="9144000" cy="6130925"/>
          </a:xfrm>
          <a:prstGeom prst="rect">
            <a:avLst/>
          </a:prstGeom>
          <a:noFill/>
          <a:ln w="9525">
            <a:noFill/>
            <a:miter lim="800000"/>
            <a:headEnd/>
            <a:tailEnd/>
          </a:ln>
        </p:spPr>
        <p:txBody>
          <a:bodyPr anchor="ctr">
            <a:spAutoFit/>
          </a:bodyPr>
          <a:lstStyle/>
          <a:p>
            <a:pPr indent="449263"/>
            <a:r>
              <a:rPr lang="it-IT" altLang="it-IT" sz="2800" b="1">
                <a:solidFill>
                  <a:schemeClr val="accent2"/>
                </a:solidFill>
                <a:latin typeface="Calibri" pitchFamily="34" charset="0"/>
                <a:cs typeface="Times New Roman" pitchFamily="18" charset="0"/>
              </a:rPr>
              <a:t>CNV DI GESÙ</a:t>
            </a:r>
          </a:p>
          <a:p>
            <a:pPr indent="449263"/>
            <a:endParaRPr lang="it-IT" altLang="it-IT" sz="2000">
              <a:solidFill>
                <a:schemeClr val="accent2"/>
              </a:solidFill>
              <a:latin typeface="Calibri" pitchFamily="34" charset="0"/>
            </a:endParaRPr>
          </a:p>
          <a:p>
            <a:pPr indent="449263" eaLnBrk="0" hangingPunct="0"/>
            <a:r>
              <a:rPr lang="it-IT" altLang="it-IT" sz="2800">
                <a:latin typeface="Calibri" pitchFamily="34" charset="0"/>
                <a:cs typeface="Times New Roman" pitchFamily="18" charset="0"/>
              </a:rPr>
              <a:t>IL LINGUAGGIO DEI GESTI:</a:t>
            </a:r>
            <a:endParaRPr lang="it-IT" altLang="it-IT" sz="2800">
              <a:latin typeface="Calibri" pitchFamily="34" charset="0"/>
            </a:endParaRPr>
          </a:p>
          <a:p>
            <a:pPr indent="449263" eaLnBrk="0" hangingPunct="0"/>
            <a:r>
              <a:rPr lang="it-IT" altLang="it-IT" sz="2800">
                <a:solidFill>
                  <a:schemeClr val="accent2"/>
                </a:solidFill>
                <a:latin typeface="Calibri" pitchFamily="34" charset="0"/>
                <a:cs typeface="Times New Roman" pitchFamily="18" charset="0"/>
              </a:rPr>
              <a:t>toccare gli ammalati</a:t>
            </a:r>
            <a:endParaRPr lang="it-IT" altLang="it-IT" sz="2800">
              <a:solidFill>
                <a:schemeClr val="accent2"/>
              </a:solidFill>
              <a:latin typeface="Calibri" pitchFamily="34" charset="0"/>
            </a:endParaRPr>
          </a:p>
          <a:p>
            <a:pPr indent="449263" eaLnBrk="0" hangingPunct="0"/>
            <a:r>
              <a:rPr lang="it-IT" altLang="it-IT" sz="2800">
                <a:latin typeface="Calibri" pitchFamily="34" charset="0"/>
                <a:cs typeface="Times New Roman" pitchFamily="18" charset="0"/>
              </a:rPr>
              <a:t>accarezzare i bambini</a:t>
            </a:r>
            <a:endParaRPr lang="it-IT" altLang="it-IT" sz="2800">
              <a:latin typeface="Calibri" pitchFamily="34" charset="0"/>
            </a:endParaRPr>
          </a:p>
          <a:p>
            <a:pPr indent="449263" eaLnBrk="0" hangingPunct="0"/>
            <a:r>
              <a:rPr lang="it-IT" altLang="it-IT" sz="2800">
                <a:latin typeface="Calibri" pitchFamily="34" charset="0"/>
                <a:cs typeface="Times New Roman" pitchFamily="18" charset="0"/>
              </a:rPr>
              <a:t>spezzare il pane</a:t>
            </a:r>
            <a:endParaRPr lang="it-IT" altLang="it-IT" sz="2800">
              <a:latin typeface="Calibri" pitchFamily="34" charset="0"/>
            </a:endParaRPr>
          </a:p>
          <a:p>
            <a:pPr indent="449263" eaLnBrk="0" hangingPunct="0"/>
            <a:r>
              <a:rPr lang="it-IT" altLang="it-IT" sz="2800">
                <a:latin typeface="Calibri" pitchFamily="34" charset="0"/>
                <a:cs typeface="Times New Roman" pitchFamily="18" charset="0"/>
              </a:rPr>
              <a:t>lavare i piedi ai discepoli</a:t>
            </a:r>
            <a:endParaRPr lang="it-IT" altLang="it-IT" sz="2800">
              <a:latin typeface="Calibri" pitchFamily="34" charset="0"/>
            </a:endParaRPr>
          </a:p>
          <a:p>
            <a:pPr indent="449263" eaLnBrk="0" hangingPunct="0"/>
            <a:endParaRPr lang="it-IT" altLang="it-IT" sz="2800">
              <a:latin typeface="Calibri" pitchFamily="34" charset="0"/>
              <a:cs typeface="Times New Roman" pitchFamily="18" charset="0"/>
            </a:endParaRPr>
          </a:p>
          <a:p>
            <a:pPr indent="449263" eaLnBrk="0" hangingPunct="0"/>
            <a:r>
              <a:rPr lang="it-IT" altLang="it-IT" sz="2800">
                <a:solidFill>
                  <a:srgbClr val="00CC00"/>
                </a:solidFill>
                <a:latin typeface="Calibri" pitchFamily="34" charset="0"/>
                <a:cs typeface="Times New Roman" pitchFamily="18" charset="0"/>
              </a:rPr>
              <a:t>CPV DI GESÙ</a:t>
            </a:r>
            <a:endParaRPr lang="it-IT" altLang="it-IT" sz="2800">
              <a:solidFill>
                <a:srgbClr val="00CC00"/>
              </a:solidFill>
              <a:latin typeface="Calibri" pitchFamily="34" charset="0"/>
            </a:endParaRPr>
          </a:p>
          <a:p>
            <a:pPr indent="449263"/>
            <a:endParaRPr lang="it-IT" altLang="it-IT" sz="2000">
              <a:solidFill>
                <a:srgbClr val="00CC00"/>
              </a:solidFill>
              <a:latin typeface="Calibri" pitchFamily="34" charset="0"/>
            </a:endParaRPr>
          </a:p>
          <a:p>
            <a:pPr indent="449263" eaLnBrk="0" hangingPunct="0"/>
            <a:r>
              <a:rPr lang="it-IT" altLang="it-IT" sz="2800">
                <a:latin typeface="Calibri" pitchFamily="34" charset="0"/>
                <a:cs typeface="Times New Roman" pitchFamily="18" charset="0"/>
              </a:rPr>
              <a:t>Es: il </a:t>
            </a:r>
            <a:r>
              <a:rPr lang="it-IT" altLang="it-IT" sz="2800">
                <a:solidFill>
                  <a:srgbClr val="00CC00"/>
                </a:solidFill>
                <a:latin typeface="Calibri" pitchFamily="34" charset="0"/>
                <a:cs typeface="Times New Roman" pitchFamily="18" charset="0"/>
              </a:rPr>
              <a:t>pianto</a:t>
            </a:r>
            <a:r>
              <a:rPr lang="it-IT" altLang="it-IT" sz="2800">
                <a:latin typeface="Calibri" pitchFamily="34" charset="0"/>
                <a:cs typeface="Times New Roman" pitchFamily="18" charset="0"/>
              </a:rPr>
              <a:t> davanti alla morte di Lazzaro</a:t>
            </a:r>
            <a:endParaRPr lang="it-IT" altLang="it-IT" sz="2800">
              <a:latin typeface="Calibri" pitchFamily="34" charset="0"/>
            </a:endParaRPr>
          </a:p>
          <a:p>
            <a:pPr indent="449263" eaLnBrk="0" hangingPunct="0"/>
            <a:r>
              <a:rPr lang="it-IT" altLang="it-IT" sz="2800">
                <a:latin typeface="Calibri" pitchFamily="34" charset="0"/>
                <a:cs typeface="Times New Roman" pitchFamily="18" charset="0"/>
              </a:rPr>
              <a:t>Lo scrivere per terra in </a:t>
            </a:r>
            <a:r>
              <a:rPr lang="it-IT" altLang="it-IT" sz="2800">
                <a:solidFill>
                  <a:srgbClr val="00CC00"/>
                </a:solidFill>
                <a:latin typeface="Calibri" pitchFamily="34" charset="0"/>
                <a:cs typeface="Times New Roman" pitchFamily="18" charset="0"/>
              </a:rPr>
              <a:t>silenzio</a:t>
            </a:r>
            <a:r>
              <a:rPr lang="it-IT" altLang="it-IT" sz="2800">
                <a:latin typeface="Calibri" pitchFamily="34" charset="0"/>
                <a:cs typeface="Times New Roman" pitchFamily="18" charset="0"/>
              </a:rPr>
              <a:t> davanti all’adultera</a:t>
            </a:r>
            <a:endParaRPr lang="it-IT" altLang="it-IT" sz="2800">
              <a:latin typeface="Calibri" pitchFamily="34" charset="0"/>
            </a:endParaRPr>
          </a:p>
          <a:p>
            <a:pPr indent="449263" eaLnBrk="0" hangingPunct="0"/>
            <a:r>
              <a:rPr lang="it-IT" altLang="it-IT" sz="2800">
                <a:latin typeface="Calibri" pitchFamily="34" charset="0"/>
                <a:cs typeface="Times New Roman" pitchFamily="18" charset="0"/>
              </a:rPr>
              <a:t>Il silenzio davanti a Pilato</a:t>
            </a:r>
            <a:endParaRPr lang="it-IT" altLang="it-IT" sz="2800">
              <a:latin typeface="Calibri" pitchFamily="34" charset="0"/>
            </a:endParaRPr>
          </a:p>
          <a:p>
            <a:pPr indent="449263" eaLnBrk="0" hangingPunct="0"/>
            <a:endParaRPr lang="it-IT" altLang="it-IT" sz="2000">
              <a:latin typeface="Calibri" pitchFamily="34" charset="0"/>
              <a:cs typeface="Times New Roman" pitchFamily="18" charset="0"/>
            </a:endParaRPr>
          </a:p>
          <a:p>
            <a:pPr indent="449263" eaLnBrk="0" hangingPunct="0"/>
            <a:r>
              <a:rPr lang="it-IT" altLang="it-IT" sz="2800" i="1">
                <a:latin typeface="Calibri" pitchFamily="34" charset="0"/>
                <a:cs typeface="Times New Roman" pitchFamily="18" charset="0"/>
              </a:rPr>
              <a:t>		Cfr. scena dal film “La passione” di Mel Gibson </a:t>
            </a:r>
            <a:endParaRPr lang="it-IT" altLang="it-IT" sz="2800" i="1">
              <a:latin typeface="Calibri" pitchFamily="34" charset="0"/>
            </a:endParaRPr>
          </a:p>
        </p:txBody>
      </p:sp>
      <p:pic>
        <p:nvPicPr>
          <p:cNvPr id="125954" name="Picture 3"/>
          <p:cNvPicPr>
            <a:picLocks noChangeAspect="1" noChangeArrowheads="1"/>
          </p:cNvPicPr>
          <p:nvPr/>
        </p:nvPicPr>
        <p:blipFill>
          <a:blip r:embed="rId2"/>
          <a:srcRect/>
          <a:stretch>
            <a:fillRect/>
          </a:stretch>
        </p:blipFill>
        <p:spPr bwMode="auto">
          <a:xfrm>
            <a:off x="4716463" y="476250"/>
            <a:ext cx="3444875" cy="22971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55760" y="606099"/>
            <a:ext cx="5865901" cy="4154984"/>
          </a:xfrm>
          <a:prstGeom prst="rect">
            <a:avLst/>
          </a:prstGeom>
          <a:noFill/>
        </p:spPr>
        <p:txBody>
          <a:bodyPr>
            <a:spAutoFit/>
          </a:bodyPr>
          <a:lstStyle/>
          <a:p>
            <a:pPr algn="ctr" fontAlgn="auto">
              <a:spcBef>
                <a:spcPts val="0"/>
              </a:spcBef>
              <a:spcAft>
                <a:spcPts val="0"/>
              </a:spcAft>
              <a:defRPr/>
            </a:pPr>
            <a:r>
              <a:rPr lang="it-IT"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Un esempio </a:t>
            </a:r>
          </a:p>
          <a:p>
            <a:pPr algn="ctr" fontAlgn="auto">
              <a:spcBef>
                <a:spcPts val="0"/>
              </a:spcBef>
              <a:spcAft>
                <a:spcPts val="0"/>
              </a:spcAft>
              <a:defRPr/>
            </a:pPr>
            <a:r>
              <a:rPr lang="it-IT"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di CNV</a:t>
            </a:r>
          </a:p>
          <a:p>
            <a:pPr algn="ctr" fontAlgn="auto">
              <a:spcBef>
                <a:spcPts val="0"/>
              </a:spcBef>
              <a:spcAft>
                <a:spcPts val="0"/>
              </a:spcAft>
              <a:defRPr/>
            </a:pPr>
            <a:r>
              <a:rPr lang="it-IT"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e</a:t>
            </a:r>
            <a:r>
              <a:rPr lang="it-IT"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 CPV</a:t>
            </a:r>
          </a:p>
          <a:p>
            <a:pPr algn="ctr" fontAlgn="auto">
              <a:spcBef>
                <a:spcPts val="0"/>
              </a:spcBef>
              <a:spcAft>
                <a:spcPts val="0"/>
              </a:spcAft>
              <a:defRPr/>
            </a:pPr>
            <a:r>
              <a:rPr lang="it-IT"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d</a:t>
            </a:r>
            <a:r>
              <a:rPr lang="it-IT"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rPr>
              <a:t>i Gesù</a:t>
            </a:r>
            <a:endParaRPr lang="it-IT" sz="6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mn-cs"/>
            </a:endParaRPr>
          </a:p>
        </p:txBody>
      </p:sp>
      <p:sp>
        <p:nvSpPr>
          <p:cNvPr id="5" name="Rettangolo 4"/>
          <p:cNvSpPr/>
          <p:nvPr/>
        </p:nvSpPr>
        <p:spPr>
          <a:xfrm>
            <a:off x="660665" y="5937812"/>
            <a:ext cx="8008773" cy="523220"/>
          </a:xfrm>
          <a:prstGeom prst="rect">
            <a:avLst/>
          </a:prstGeom>
          <a:noFill/>
        </p:spPr>
        <p:txBody>
          <a:bodyPr>
            <a:spAutoFit/>
          </a:bodyPr>
          <a:lstStyle/>
          <a:p>
            <a:pPr algn="ctr" fontAlgn="auto">
              <a:spcBef>
                <a:spcPts val="0"/>
              </a:spcBef>
              <a:spcAft>
                <a:spcPts val="0"/>
              </a:spcAft>
              <a:defRPr/>
            </a:pPr>
            <a:r>
              <a:rPr lang="it-IT"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rPr>
              <a:t>Dal film THE PASSION di Mel Gibson</a:t>
            </a:r>
            <a:endParaRPr lang="it-IT"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cs typeface="+mn-cs"/>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cena8.mpg">
            <a:hlinkClick r:id="" action="ppaction://media"/>
          </p:cNvPr>
          <p:cNvPicPr>
            <a:picLocks noRot="1" noChangeAspect="1"/>
          </p:cNvPicPr>
          <p:nvPr>
            <a:videoFile r:link="rId1"/>
          </p:nvPr>
        </p:nvPicPr>
        <p:blipFill>
          <a:blip r:embed="rId3"/>
          <a:srcRect/>
          <a:stretch>
            <a:fillRect/>
          </a:stretch>
        </p:blipFill>
        <p:spPr bwMode="auto">
          <a:xfrm>
            <a:off x="1403350" y="549275"/>
            <a:ext cx="6858000" cy="54864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egnaposto contenuto 2"/>
          <p:cNvSpPr>
            <a:spLocks noGrp="1"/>
          </p:cNvSpPr>
          <p:nvPr>
            <p:ph idx="1"/>
          </p:nvPr>
        </p:nvSpPr>
        <p:spPr>
          <a:xfrm>
            <a:off x="2638425" y="214313"/>
            <a:ext cx="5961063" cy="6357937"/>
          </a:xfrm>
        </p:spPr>
        <p:txBody>
          <a:bodyPr/>
          <a:lstStyle/>
          <a:p>
            <a:pPr marL="692150" indent="-609600" algn="ctr">
              <a:buFont typeface="Wingdings 2" pitchFamily="18" charset="2"/>
              <a:buNone/>
            </a:pPr>
            <a:endParaRPr lang="it-IT" altLang="it-IT" b="1" i="1" smtClean="0">
              <a:solidFill>
                <a:srgbClr val="66FF33"/>
              </a:solidFill>
              <a:latin typeface="Bookman Old Style" pitchFamily="18" charset="0"/>
            </a:endParaRPr>
          </a:p>
          <a:p>
            <a:pPr marL="692150" indent="-609600" algn="ctr">
              <a:buFont typeface="Wingdings 2" pitchFamily="18" charset="2"/>
              <a:buNone/>
            </a:pPr>
            <a:endParaRPr lang="it-IT" altLang="it-IT" b="1" i="1" smtClean="0">
              <a:solidFill>
                <a:srgbClr val="66FF33"/>
              </a:solidFill>
              <a:latin typeface="Bookman Old Style" pitchFamily="18" charset="0"/>
            </a:endParaRPr>
          </a:p>
          <a:p>
            <a:pPr marL="692150" indent="-609600" algn="ctr">
              <a:buFont typeface="Wingdings 2" pitchFamily="18" charset="2"/>
              <a:buNone/>
            </a:pPr>
            <a:r>
              <a:rPr lang="it-IT" altLang="it-IT" sz="3200" b="1" i="1" smtClean="0">
                <a:solidFill>
                  <a:srgbClr val="66FF33"/>
                </a:solidFill>
                <a:latin typeface="Bookman Old Style" pitchFamily="18" charset="0"/>
              </a:rPr>
              <a:t>Il saluto</a:t>
            </a:r>
          </a:p>
          <a:p>
            <a:pPr marL="692150" indent="-609600" algn="ctr">
              <a:buFont typeface="Wingdings 2" pitchFamily="18" charset="2"/>
              <a:buNone/>
            </a:pPr>
            <a:endParaRPr lang="it-IT" altLang="it-IT" sz="2000" b="1" i="1" smtClean="0">
              <a:solidFill>
                <a:srgbClr val="66FF33"/>
              </a:solidFill>
              <a:latin typeface="Bookman Old Style" pitchFamily="18" charset="0"/>
            </a:endParaRPr>
          </a:p>
          <a:p>
            <a:pPr marL="692150" indent="-609600" algn="ctr">
              <a:buFont typeface="Wingdings 2" pitchFamily="18" charset="2"/>
              <a:buNone/>
            </a:pPr>
            <a:endParaRPr lang="it-IT" altLang="it-IT" sz="1900" b="1" i="1" smtClean="0">
              <a:solidFill>
                <a:srgbClr val="66FF33"/>
              </a:solidFill>
              <a:latin typeface="Bookman Old Style" pitchFamily="18" charset="0"/>
            </a:endParaRPr>
          </a:p>
          <a:p>
            <a:pPr marL="692150" indent="-609600" algn="just">
              <a:buFont typeface="Wingdings 2" pitchFamily="18" charset="2"/>
              <a:buNone/>
            </a:pPr>
            <a:r>
              <a:rPr lang="it-IT" altLang="it-IT" i="1" smtClean="0">
                <a:solidFill>
                  <a:srgbClr val="6600CC"/>
                </a:solidFill>
                <a:latin typeface="Bookman Old Style" pitchFamily="18" charset="0"/>
              </a:rPr>
              <a:t>Rispetto e non intrusività </a:t>
            </a:r>
          </a:p>
          <a:p>
            <a:pPr marL="692150" indent="-609600" algn="just">
              <a:buFont typeface="Wingdings 2" pitchFamily="18" charset="2"/>
              <a:buNone/>
            </a:pPr>
            <a:r>
              <a:rPr lang="it-IT" altLang="it-IT" i="1" smtClean="0">
                <a:solidFill>
                  <a:srgbClr val="6600CC"/>
                </a:solidFill>
                <a:latin typeface="Bookman Old Style" pitchFamily="18" charset="0"/>
              </a:rPr>
              <a:t>	</a:t>
            </a:r>
            <a:r>
              <a:rPr lang="it-IT" altLang="it-IT" b="1" i="1" smtClean="0">
                <a:solidFill>
                  <a:srgbClr val="00CC00"/>
                </a:solidFill>
                <a:latin typeface="Bookman Old Style" pitchFamily="18" charset="0"/>
              </a:rPr>
              <a:t>“Buon giorno, si può?</a:t>
            </a:r>
          </a:p>
          <a:p>
            <a:pPr marL="692150" indent="-609600" algn="just">
              <a:buFont typeface="Wingdings 2" pitchFamily="18" charset="2"/>
              <a:buNone/>
            </a:pPr>
            <a:r>
              <a:rPr lang="it-IT" altLang="it-IT" b="1" i="1" smtClean="0">
                <a:solidFill>
                  <a:srgbClr val="00CC00"/>
                </a:solidFill>
                <a:latin typeface="Bookman Old Style" pitchFamily="18" charset="0"/>
              </a:rPr>
              <a:t>	è permesso?”</a:t>
            </a:r>
          </a:p>
          <a:p>
            <a:pPr marL="692150" indent="-609600" algn="just">
              <a:buFont typeface="Wingdings 2" pitchFamily="18" charset="2"/>
              <a:buNone/>
            </a:pPr>
            <a:endParaRPr lang="it-IT" altLang="it-IT" sz="900" i="1" smtClean="0">
              <a:solidFill>
                <a:srgbClr val="00CC00"/>
              </a:solidFill>
              <a:latin typeface="Bookman Old Style" pitchFamily="18" charset="0"/>
            </a:endParaRPr>
          </a:p>
          <a:p>
            <a:pPr marL="692150" indent="-609600" algn="just">
              <a:buFont typeface="Wingdings 2" pitchFamily="18" charset="2"/>
              <a:buNone/>
            </a:pPr>
            <a:r>
              <a:rPr lang="it-IT" altLang="it-IT" i="1" smtClean="0">
                <a:solidFill>
                  <a:schemeClr val="accent2"/>
                </a:solidFill>
                <a:latin typeface="Bookman Old Style" pitchFamily="18" charset="0"/>
              </a:rPr>
              <a:t>Disponibilità ad accogliere </a:t>
            </a:r>
          </a:p>
          <a:p>
            <a:pPr marL="692150" indent="-609600" algn="just">
              <a:buFont typeface="Wingdings 2" pitchFamily="18" charset="2"/>
              <a:buNone/>
            </a:pPr>
            <a:r>
              <a:rPr lang="it-IT" altLang="it-IT" i="1" smtClean="0">
                <a:solidFill>
                  <a:schemeClr val="accent2"/>
                </a:solidFill>
                <a:latin typeface="Bookman Old Style" pitchFamily="18" charset="0"/>
              </a:rPr>
              <a:t>il malato: </a:t>
            </a:r>
          </a:p>
          <a:p>
            <a:pPr marL="692150" indent="-609600" algn="just">
              <a:buFont typeface="Wingdings 2" pitchFamily="18" charset="2"/>
              <a:buNone/>
            </a:pPr>
            <a:endParaRPr lang="it-IT" altLang="it-IT" sz="1300" i="1" smtClean="0">
              <a:solidFill>
                <a:schemeClr val="accent2"/>
              </a:solidFill>
              <a:latin typeface="Bookman Old Style" pitchFamily="18" charset="0"/>
            </a:endParaRPr>
          </a:p>
          <a:p>
            <a:pPr marL="692150" indent="-609600" algn="just">
              <a:buFont typeface="Wingdings 2" pitchFamily="18" charset="2"/>
              <a:buNone/>
            </a:pPr>
            <a:r>
              <a:rPr lang="it-IT" altLang="it-IT" i="1" smtClean="0">
                <a:solidFill>
                  <a:srgbClr val="6600CC"/>
                </a:solidFill>
                <a:latin typeface="Bookman Old Style" pitchFamily="18" charset="0"/>
              </a:rPr>
              <a:t>	</a:t>
            </a:r>
            <a:r>
              <a:rPr lang="it-IT" altLang="it-IT" b="1" i="1" smtClean="0">
                <a:solidFill>
                  <a:srgbClr val="00CC00"/>
                </a:solidFill>
                <a:latin typeface="Bookman Old Style" pitchFamily="18" charset="0"/>
              </a:rPr>
              <a:t>“non ci vediamo da un po’: ci sono novità?”</a:t>
            </a:r>
          </a:p>
          <a:p>
            <a:pPr marL="692150" indent="-609600" algn="just">
              <a:buFont typeface="Wingdings 2" pitchFamily="18" charset="2"/>
              <a:buNone/>
            </a:pPr>
            <a:endParaRPr lang="it-IT" altLang="it-IT" b="1" i="1" smtClean="0">
              <a:solidFill>
                <a:srgbClr val="00CC00"/>
              </a:solidFill>
              <a:latin typeface="Bookman Old Style" pitchFamily="18" charset="0"/>
            </a:endParaRPr>
          </a:p>
          <a:p>
            <a:pPr marL="692150" indent="-609600" algn="just">
              <a:buFont typeface="Wingdings 2" pitchFamily="18" charset="2"/>
              <a:buNone/>
            </a:pPr>
            <a:endParaRPr lang="it-IT" altLang="it-IT" smtClean="0"/>
          </a:p>
          <a:p>
            <a:pPr marL="692150" indent="-609600">
              <a:buFont typeface="Wingdings 2" pitchFamily="18" charset="2"/>
              <a:buNone/>
            </a:pPr>
            <a:endParaRPr lang="it-IT" altLang="it-IT" smtClean="0"/>
          </a:p>
          <a:p>
            <a:pPr marL="692150" indent="-609600">
              <a:buFont typeface="Wingdings 2" pitchFamily="18" charset="2"/>
              <a:buNone/>
            </a:pPr>
            <a:endParaRPr lang="it-IT" altLang="it-IT" smtClean="0"/>
          </a:p>
        </p:txBody>
      </p:sp>
      <p:pic>
        <p:nvPicPr>
          <p:cNvPr id="19458" name="Picture 11" descr="saluto_r4_c6"/>
          <p:cNvPicPr>
            <a:picLocks noChangeAspect="1" noChangeArrowheads="1"/>
          </p:cNvPicPr>
          <p:nvPr/>
        </p:nvPicPr>
        <p:blipFill>
          <a:blip r:embed="rId2"/>
          <a:srcRect/>
          <a:stretch>
            <a:fillRect/>
          </a:stretch>
        </p:blipFill>
        <p:spPr bwMode="auto">
          <a:xfrm>
            <a:off x="250825" y="549275"/>
            <a:ext cx="2500313" cy="34623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egnaposto numero diapositiva 4"/>
          <p:cNvSpPr>
            <a:spLocks noGrp="1"/>
          </p:cNvSpPr>
          <p:nvPr/>
        </p:nvSpPr>
        <p:spPr bwMode="auto">
          <a:xfrm>
            <a:off x="6142038" y="6057900"/>
            <a:ext cx="1905000" cy="457200"/>
          </a:xfrm>
          <a:prstGeom prst="rect">
            <a:avLst/>
          </a:prstGeom>
          <a:noFill/>
          <a:ln w="9525">
            <a:noFill/>
            <a:miter lim="800000"/>
            <a:headEnd/>
            <a:tailEnd/>
          </a:ln>
        </p:spPr>
        <p:txBody>
          <a:bodyPr anchor="b"/>
          <a:lstStyle/>
          <a:p>
            <a:pPr algn="r"/>
            <a:endParaRPr lang="it-IT" altLang="it-IT" sz="1400">
              <a:latin typeface="Tahoma" pitchFamily="34" charset="0"/>
            </a:endParaRPr>
          </a:p>
        </p:txBody>
      </p:sp>
      <p:sp>
        <p:nvSpPr>
          <p:cNvPr id="129026" name="Rectangle 2"/>
          <p:cNvSpPr>
            <a:spLocks noGrp="1" noChangeArrowheads="1"/>
          </p:cNvSpPr>
          <p:nvPr/>
        </p:nvSpPr>
        <p:spPr bwMode="auto">
          <a:xfrm>
            <a:off x="274638" y="342900"/>
            <a:ext cx="7772400" cy="1143000"/>
          </a:xfrm>
          <a:prstGeom prst="rect">
            <a:avLst/>
          </a:prstGeom>
          <a:noFill/>
          <a:ln w="9525">
            <a:noFill/>
            <a:miter lim="800000"/>
            <a:headEnd/>
            <a:tailEnd/>
          </a:ln>
        </p:spPr>
        <p:txBody>
          <a:bodyPr anchor="ctr"/>
          <a:lstStyle/>
          <a:p>
            <a:r>
              <a:rPr lang="it-IT" altLang="it-IT" sz="3200">
                <a:solidFill>
                  <a:schemeClr val="tx2"/>
                </a:solidFill>
                <a:latin typeface="Calibri" pitchFamily="34" charset="0"/>
              </a:rPr>
              <a:t>Il buon comunicatore….</a:t>
            </a:r>
          </a:p>
        </p:txBody>
      </p:sp>
      <p:pic>
        <p:nvPicPr>
          <p:cNvPr id="129027" name="Object 2"/>
          <p:cNvPicPr>
            <a:picLocks noChangeAspect="1" noChangeArrowheads="1"/>
          </p:cNvPicPr>
          <p:nvPr/>
        </p:nvPicPr>
        <p:blipFill>
          <a:blip r:embed="rId2"/>
          <a:srcRect/>
          <a:stretch>
            <a:fillRect/>
          </a:stretch>
        </p:blipFill>
        <p:spPr bwMode="auto">
          <a:xfrm>
            <a:off x="6804025" y="333375"/>
            <a:ext cx="2105025" cy="1603375"/>
          </a:xfrm>
          <a:prstGeom prst="rect">
            <a:avLst/>
          </a:prstGeom>
          <a:noFill/>
          <a:ln w="9525">
            <a:noFill/>
            <a:miter lim="800000"/>
            <a:headEnd/>
            <a:tailEnd/>
          </a:ln>
        </p:spPr>
      </p:pic>
      <p:sp>
        <p:nvSpPr>
          <p:cNvPr id="129028" name="Text Box 4"/>
          <p:cNvSpPr txBox="1">
            <a:spLocks noChangeArrowheads="1"/>
          </p:cNvSpPr>
          <p:nvPr/>
        </p:nvSpPr>
        <p:spPr bwMode="auto">
          <a:xfrm>
            <a:off x="258763" y="2128838"/>
            <a:ext cx="184150" cy="457200"/>
          </a:xfrm>
          <a:prstGeom prst="rect">
            <a:avLst/>
          </a:prstGeom>
          <a:noFill/>
          <a:ln w="9525">
            <a:noFill/>
            <a:miter lim="800000"/>
            <a:headEnd/>
            <a:tailEnd/>
          </a:ln>
        </p:spPr>
        <p:txBody>
          <a:bodyPr wrap="none">
            <a:spAutoFit/>
          </a:bodyPr>
          <a:lstStyle/>
          <a:p>
            <a:pPr algn="ctr"/>
            <a:endParaRPr lang="it-IT" altLang="it-IT" sz="2400">
              <a:latin typeface="Tahoma" pitchFamily="34" charset="0"/>
            </a:endParaRPr>
          </a:p>
        </p:txBody>
      </p:sp>
      <p:pic>
        <p:nvPicPr>
          <p:cNvPr id="129029" name="Object 3"/>
          <p:cNvPicPr>
            <a:picLocks noChangeAspect="1" noChangeArrowheads="1"/>
          </p:cNvPicPr>
          <p:nvPr/>
        </p:nvPicPr>
        <p:blipFill>
          <a:blip r:embed="rId3"/>
          <a:srcRect/>
          <a:stretch>
            <a:fillRect/>
          </a:stretch>
        </p:blipFill>
        <p:spPr bwMode="auto">
          <a:xfrm>
            <a:off x="2195513" y="1419225"/>
            <a:ext cx="4681537" cy="3621088"/>
          </a:xfrm>
          <a:prstGeom prst="rect">
            <a:avLst/>
          </a:prstGeom>
          <a:noFill/>
          <a:ln w="9525">
            <a:noFill/>
            <a:miter lim="800000"/>
            <a:headEnd/>
            <a:tailEnd/>
          </a:ln>
        </p:spPr>
      </p:pic>
      <p:sp>
        <p:nvSpPr>
          <p:cNvPr id="129030" name="Text Box 6"/>
          <p:cNvSpPr txBox="1">
            <a:spLocks noChangeArrowheads="1"/>
          </p:cNvSpPr>
          <p:nvPr/>
        </p:nvSpPr>
        <p:spPr bwMode="auto">
          <a:xfrm>
            <a:off x="411163" y="4795838"/>
            <a:ext cx="7800975" cy="1187450"/>
          </a:xfrm>
          <a:prstGeom prst="rect">
            <a:avLst/>
          </a:prstGeom>
          <a:noFill/>
          <a:ln w="9525">
            <a:noFill/>
            <a:miter lim="800000"/>
            <a:headEnd/>
            <a:tailEnd/>
          </a:ln>
        </p:spPr>
        <p:txBody>
          <a:bodyPr wrap="none">
            <a:spAutoFit/>
          </a:bodyPr>
          <a:lstStyle/>
          <a:p>
            <a:pPr algn="ctr"/>
            <a:endParaRPr lang="it-IT" altLang="it-IT" sz="2400">
              <a:latin typeface="Tahoma" pitchFamily="34" charset="0"/>
            </a:endParaRPr>
          </a:p>
          <a:p>
            <a:pPr algn="ctr"/>
            <a:r>
              <a:rPr lang="it-IT" altLang="it-IT" sz="2400">
                <a:latin typeface="Tahoma" pitchFamily="34" charset="0"/>
              </a:rPr>
              <a:t>Entra in campo la totalità della persona con l’attivazione </a:t>
            </a:r>
          </a:p>
          <a:p>
            <a:pPr algn="ctr"/>
            <a:r>
              <a:rPr lang="it-IT" altLang="it-IT" sz="2400">
                <a:latin typeface="Tahoma" pitchFamily="34" charset="0"/>
              </a:rPr>
              <a:t>cosciente di tutte le sue facoltà</a:t>
            </a:r>
          </a:p>
        </p:txBody>
      </p:sp>
    </p:spTree>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0" y="280988"/>
            <a:ext cx="9144000" cy="5672137"/>
          </a:xfrm>
          <a:prstGeom prst="rect">
            <a:avLst/>
          </a:prstGeom>
          <a:noFill/>
          <a:ln w="9525">
            <a:noFill/>
            <a:miter lim="800000"/>
            <a:headEnd/>
            <a:tailEnd/>
          </a:ln>
        </p:spPr>
        <p:txBody>
          <a:bodyPr anchor="ctr">
            <a:spAutoFit/>
          </a:bodyPr>
          <a:lstStyle/>
          <a:p>
            <a:pPr algn="ctr"/>
            <a:r>
              <a:rPr lang="it-IT" altLang="it-IT" sz="3200" i="1">
                <a:latin typeface="Calibri" pitchFamily="34" charset="0"/>
                <a:cs typeface="Times New Roman" pitchFamily="18" charset="0"/>
              </a:rPr>
              <a:t>LINGUAGGIO E COMUNICAZIONE</a:t>
            </a:r>
            <a:endParaRPr lang="it-IT" altLang="it-IT" sz="3200" i="1">
              <a:latin typeface="Calibri" pitchFamily="34" charset="0"/>
            </a:endParaRPr>
          </a:p>
          <a:p>
            <a:pPr algn="ctr" eaLnBrk="0" hangingPunct="0"/>
            <a:endParaRPr lang="it-IT" altLang="it-IT" sz="2800" i="1">
              <a:latin typeface="Calibri" pitchFamily="34" charset="0"/>
              <a:cs typeface="Times New Roman" pitchFamily="18" charset="0"/>
            </a:endParaRPr>
          </a:p>
          <a:p>
            <a:pPr algn="ctr" eaLnBrk="0" hangingPunct="0"/>
            <a:r>
              <a:rPr lang="it-IT" altLang="it-IT" sz="2800" i="1">
                <a:latin typeface="Calibri" pitchFamily="34" charset="0"/>
                <a:cs typeface="Times New Roman" pitchFamily="18" charset="0"/>
              </a:rPr>
              <a:t>Per concludere con simpatia</a:t>
            </a:r>
            <a:endParaRPr lang="it-IT" altLang="it-IT" sz="2800" i="1">
              <a:latin typeface="Calibri" pitchFamily="34" charset="0"/>
            </a:endParaRPr>
          </a:p>
          <a:p>
            <a:pPr eaLnBrk="0" hangingPunct="0"/>
            <a:endParaRPr lang="it-IT" altLang="it-IT" sz="2800" i="1">
              <a:latin typeface="Calibri" pitchFamily="34" charset="0"/>
              <a:ea typeface="Calibri" pitchFamily="34" charset="0"/>
              <a:cs typeface="Times New Roman" pitchFamily="18" charset="0"/>
            </a:endParaRPr>
          </a:p>
          <a:p>
            <a:pPr eaLnBrk="0" hangingPunct="0"/>
            <a:r>
              <a:rPr lang="it-IT" altLang="it-IT" sz="4000">
                <a:solidFill>
                  <a:schemeClr val="accent2"/>
                </a:solidFill>
                <a:latin typeface="Calibri" pitchFamily="34" charset="0"/>
                <a:ea typeface="Calibri" pitchFamily="34" charset="0"/>
                <a:cs typeface="Times New Roman" pitchFamily="18" charset="0"/>
              </a:rPr>
              <a:t>REGOLA DELLE “10 P”</a:t>
            </a:r>
            <a:endParaRPr lang="it-IT" altLang="it-IT" sz="4000">
              <a:solidFill>
                <a:schemeClr val="accent2"/>
              </a:solidFill>
              <a:latin typeface="Calibri" pitchFamily="34" charset="0"/>
              <a:cs typeface="Times New Roman" pitchFamily="18" charset="0"/>
            </a:endParaRPr>
          </a:p>
          <a:p>
            <a:pPr eaLnBrk="0" hangingPunct="0"/>
            <a:r>
              <a:rPr lang="it-IT" altLang="it-IT" sz="4000">
                <a:solidFill>
                  <a:srgbClr val="00CC00"/>
                </a:solidFill>
                <a:latin typeface="Calibri" pitchFamily="34" charset="0"/>
                <a:cs typeface="Times New Roman" pitchFamily="18" charset="0"/>
              </a:rPr>
              <a:t>P</a:t>
            </a:r>
            <a:r>
              <a:rPr lang="it-IT" altLang="it-IT" sz="4000">
                <a:solidFill>
                  <a:srgbClr val="0000FF"/>
                </a:solidFill>
                <a:latin typeface="Calibri" pitchFamily="34" charset="0"/>
                <a:cs typeface="Times New Roman" pitchFamily="18" charset="0"/>
              </a:rPr>
              <a:t>rima</a:t>
            </a:r>
            <a:r>
              <a:rPr lang="it-IT" altLang="it-IT" sz="4000">
                <a:solidFill>
                  <a:srgbClr val="00CC00"/>
                </a:solidFill>
                <a:latin typeface="Calibri" pitchFamily="34" charset="0"/>
                <a:cs typeface="Times New Roman" pitchFamily="18" charset="0"/>
              </a:rPr>
              <a:t> P</a:t>
            </a:r>
            <a:r>
              <a:rPr lang="it-IT" altLang="it-IT" sz="4000">
                <a:solidFill>
                  <a:srgbClr val="0000FF"/>
                </a:solidFill>
                <a:latin typeface="Calibri" pitchFamily="34" charset="0"/>
                <a:cs typeface="Times New Roman" pitchFamily="18" charset="0"/>
              </a:rPr>
              <a:t>ensa</a:t>
            </a:r>
            <a:r>
              <a:rPr lang="it-IT" altLang="it-IT" sz="4000">
                <a:solidFill>
                  <a:srgbClr val="00CC00"/>
                </a:solidFill>
                <a:latin typeface="Calibri" pitchFamily="34" charset="0"/>
                <a:cs typeface="Times New Roman" pitchFamily="18" charset="0"/>
              </a:rPr>
              <a:t> P</a:t>
            </a:r>
            <a:r>
              <a:rPr lang="it-IT" altLang="it-IT" sz="4000">
                <a:solidFill>
                  <a:srgbClr val="0000FF"/>
                </a:solidFill>
                <a:latin typeface="Calibri" pitchFamily="34" charset="0"/>
                <a:cs typeface="Times New Roman" pitchFamily="18" charset="0"/>
              </a:rPr>
              <a:t>oi</a:t>
            </a:r>
            <a:r>
              <a:rPr lang="it-IT" altLang="it-IT" sz="4000">
                <a:solidFill>
                  <a:srgbClr val="00CC00"/>
                </a:solidFill>
                <a:latin typeface="Calibri" pitchFamily="34" charset="0"/>
                <a:cs typeface="Times New Roman" pitchFamily="18" charset="0"/>
              </a:rPr>
              <a:t> P</a:t>
            </a:r>
            <a:r>
              <a:rPr lang="it-IT" altLang="it-IT" sz="4000">
                <a:solidFill>
                  <a:srgbClr val="0000FF"/>
                </a:solidFill>
                <a:latin typeface="Calibri" pitchFamily="34" charset="0"/>
                <a:cs typeface="Times New Roman" pitchFamily="18" charset="0"/>
              </a:rPr>
              <a:t>arla</a:t>
            </a:r>
            <a:r>
              <a:rPr lang="it-IT" altLang="it-IT" sz="4000">
                <a:solidFill>
                  <a:srgbClr val="00CC00"/>
                </a:solidFill>
                <a:latin typeface="Calibri" pitchFamily="34" charset="0"/>
                <a:cs typeface="Times New Roman" pitchFamily="18" charset="0"/>
              </a:rPr>
              <a:t> P</a:t>
            </a:r>
            <a:r>
              <a:rPr lang="it-IT" altLang="it-IT" sz="4000">
                <a:solidFill>
                  <a:srgbClr val="0000FF"/>
                </a:solidFill>
                <a:latin typeface="Calibri" pitchFamily="34" charset="0"/>
                <a:cs typeface="Times New Roman" pitchFamily="18" charset="0"/>
              </a:rPr>
              <a:t>erché</a:t>
            </a:r>
            <a:r>
              <a:rPr lang="it-IT" altLang="it-IT" sz="4000">
                <a:solidFill>
                  <a:srgbClr val="00CC00"/>
                </a:solidFill>
                <a:latin typeface="Calibri" pitchFamily="34" charset="0"/>
                <a:cs typeface="Times New Roman" pitchFamily="18" charset="0"/>
              </a:rPr>
              <a:t> </a:t>
            </a:r>
          </a:p>
          <a:p>
            <a:pPr eaLnBrk="0" hangingPunct="0"/>
            <a:r>
              <a:rPr lang="it-IT" altLang="it-IT" sz="4000">
                <a:solidFill>
                  <a:srgbClr val="00CC00"/>
                </a:solidFill>
                <a:latin typeface="Calibri" pitchFamily="34" charset="0"/>
                <a:cs typeface="Times New Roman" pitchFamily="18" charset="0"/>
              </a:rPr>
              <a:t>P</a:t>
            </a:r>
            <a:r>
              <a:rPr lang="it-IT" altLang="it-IT" sz="4000">
                <a:solidFill>
                  <a:srgbClr val="0000FF"/>
                </a:solidFill>
                <a:latin typeface="Calibri" pitchFamily="34" charset="0"/>
                <a:cs typeface="Times New Roman" pitchFamily="18" charset="0"/>
              </a:rPr>
              <a:t>arola</a:t>
            </a:r>
            <a:r>
              <a:rPr lang="it-IT" altLang="it-IT" sz="4000">
                <a:solidFill>
                  <a:srgbClr val="00CC00"/>
                </a:solidFill>
                <a:latin typeface="Calibri" pitchFamily="34" charset="0"/>
                <a:cs typeface="Times New Roman" pitchFamily="18" charset="0"/>
              </a:rPr>
              <a:t> P</a:t>
            </a:r>
            <a:r>
              <a:rPr lang="it-IT" altLang="it-IT" sz="4000">
                <a:solidFill>
                  <a:srgbClr val="0000FF"/>
                </a:solidFill>
                <a:latin typeface="Calibri" pitchFamily="34" charset="0"/>
                <a:cs typeface="Times New Roman" pitchFamily="18" charset="0"/>
              </a:rPr>
              <a:t>oco </a:t>
            </a:r>
            <a:r>
              <a:rPr lang="it-IT" altLang="it-IT" sz="4000">
                <a:solidFill>
                  <a:srgbClr val="00CC00"/>
                </a:solidFill>
                <a:latin typeface="Calibri" pitchFamily="34" charset="0"/>
                <a:cs typeface="Times New Roman" pitchFamily="18" charset="0"/>
              </a:rPr>
              <a:t>P</a:t>
            </a:r>
            <a:r>
              <a:rPr lang="it-IT" altLang="it-IT" sz="4000">
                <a:solidFill>
                  <a:srgbClr val="0000FF"/>
                </a:solidFill>
                <a:latin typeface="Calibri" pitchFamily="34" charset="0"/>
                <a:cs typeface="Times New Roman" pitchFamily="18" charset="0"/>
              </a:rPr>
              <a:t>ensata</a:t>
            </a:r>
            <a:r>
              <a:rPr lang="it-IT" altLang="it-IT" sz="4000">
                <a:solidFill>
                  <a:srgbClr val="00CC00"/>
                </a:solidFill>
                <a:latin typeface="Calibri" pitchFamily="34" charset="0"/>
                <a:cs typeface="Times New Roman" pitchFamily="18" charset="0"/>
              </a:rPr>
              <a:t> </a:t>
            </a:r>
          </a:p>
          <a:p>
            <a:pPr eaLnBrk="0" hangingPunct="0"/>
            <a:r>
              <a:rPr lang="it-IT" altLang="it-IT" sz="4000">
                <a:solidFill>
                  <a:srgbClr val="00CC00"/>
                </a:solidFill>
                <a:latin typeface="Calibri" pitchFamily="34" charset="0"/>
                <a:cs typeface="Times New Roman" pitchFamily="18" charset="0"/>
              </a:rPr>
              <a:t>P</a:t>
            </a:r>
            <a:r>
              <a:rPr lang="it-IT" altLang="it-IT" sz="4000">
                <a:solidFill>
                  <a:srgbClr val="0000FF"/>
                </a:solidFill>
                <a:latin typeface="Calibri" pitchFamily="34" charset="0"/>
                <a:cs typeface="Times New Roman" pitchFamily="18" charset="0"/>
              </a:rPr>
              <a:t>orta</a:t>
            </a:r>
            <a:r>
              <a:rPr lang="it-IT" altLang="it-IT" sz="4000">
                <a:solidFill>
                  <a:srgbClr val="00CC00"/>
                </a:solidFill>
                <a:latin typeface="Calibri" pitchFamily="34" charset="0"/>
                <a:cs typeface="Times New Roman" pitchFamily="18" charset="0"/>
              </a:rPr>
              <a:t> P</a:t>
            </a:r>
            <a:r>
              <a:rPr lang="it-IT" altLang="it-IT" sz="4000">
                <a:solidFill>
                  <a:srgbClr val="0000FF"/>
                </a:solidFill>
                <a:latin typeface="Calibri" pitchFamily="34" charset="0"/>
                <a:cs typeface="Times New Roman" pitchFamily="18" charset="0"/>
              </a:rPr>
              <a:t>ena</a:t>
            </a:r>
          </a:p>
          <a:p>
            <a:pPr eaLnBrk="0" hangingPunct="0"/>
            <a:endParaRPr lang="it-IT" altLang="it-IT">
              <a:solidFill>
                <a:srgbClr val="00CC00"/>
              </a:solidFill>
              <a:latin typeface="Calibri" pitchFamily="34" charset="0"/>
              <a:cs typeface="Times New Roman" pitchFamily="18" charset="0"/>
            </a:endParaRPr>
          </a:p>
          <a:p>
            <a:pPr eaLnBrk="0" hangingPunct="0"/>
            <a:r>
              <a:rPr lang="it-IT" altLang="it-IT" sz="3600">
                <a:latin typeface="Calibri" pitchFamily="34" charset="0"/>
                <a:cs typeface="Times New Roman" pitchFamily="18" charset="0"/>
              </a:rPr>
              <a:t>	“Chi comunica bene, contagia anche te. 		Digli di continuare” </a:t>
            </a:r>
            <a:r>
              <a:rPr lang="it-IT" altLang="it-IT" sz="3600" i="1">
                <a:latin typeface="Calibri" pitchFamily="34" charset="0"/>
                <a:cs typeface="Times New Roman" pitchFamily="18" charset="0"/>
              </a:rPr>
              <a:t>(Igor Righetti)</a:t>
            </a:r>
            <a:r>
              <a:rPr lang="it-IT" altLang="it-IT" sz="3600" i="1">
                <a:latin typeface="Calibri" pitchFamily="34" charset="0"/>
              </a:rPr>
              <a:t> </a:t>
            </a:r>
          </a:p>
        </p:txBody>
      </p:sp>
      <p:pic>
        <p:nvPicPr>
          <p:cNvPr id="130050" name="Picture 3" descr="termometro"/>
          <p:cNvPicPr>
            <a:picLocks noChangeAspect="1" noChangeArrowheads="1"/>
          </p:cNvPicPr>
          <p:nvPr/>
        </p:nvPicPr>
        <p:blipFill>
          <a:blip r:embed="rId2"/>
          <a:srcRect/>
          <a:stretch>
            <a:fillRect/>
          </a:stretch>
        </p:blipFill>
        <p:spPr bwMode="auto">
          <a:xfrm>
            <a:off x="6424613" y="2205038"/>
            <a:ext cx="2719387" cy="271938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1"/>
          <p:cNvSpPr>
            <a:spLocks noChangeArrowheads="1"/>
          </p:cNvSpPr>
          <p:nvPr/>
        </p:nvSpPr>
        <p:spPr bwMode="auto">
          <a:xfrm>
            <a:off x="0" y="933450"/>
            <a:ext cx="9144000" cy="5016500"/>
          </a:xfrm>
          <a:prstGeom prst="rect">
            <a:avLst/>
          </a:prstGeom>
          <a:noFill/>
          <a:ln w="9525">
            <a:noFill/>
            <a:miter lim="800000"/>
            <a:headEnd/>
            <a:tailEnd/>
          </a:ln>
        </p:spPr>
        <p:txBody>
          <a:bodyPr anchor="ctr">
            <a:spAutoFit/>
          </a:bodyPr>
          <a:lstStyle/>
          <a:p>
            <a:pPr algn="just"/>
            <a:r>
              <a:rPr lang="it-IT" altLang="it-IT" sz="2000">
                <a:latin typeface="Calibri" pitchFamily="34" charset="0"/>
                <a:cs typeface="Times New Roman" pitchFamily="18" charset="0"/>
              </a:rPr>
              <a:t>BIBLIOGRAFIA </a:t>
            </a:r>
            <a:endParaRPr lang="it-IT" altLang="it-IT" sz="2000">
              <a:latin typeface="Calibri" pitchFamily="34" charset="0"/>
            </a:endParaRPr>
          </a:p>
          <a:p>
            <a:pPr algn="just" eaLnBrk="0" hangingPunct="0"/>
            <a:r>
              <a:rPr lang="it-IT" altLang="it-IT" sz="2000">
                <a:latin typeface="Calibri" pitchFamily="34" charset="0"/>
                <a:cs typeface="Times New Roman" pitchFamily="18" charset="0"/>
              </a:rPr>
              <a:t>J. M. Darley, S.Glucksberg, R.A.Kinchla, </a:t>
            </a:r>
            <a:r>
              <a:rPr lang="it-IT" altLang="it-IT" sz="2000" i="1">
                <a:latin typeface="Calibri" pitchFamily="34" charset="0"/>
                <a:cs typeface="Times New Roman" pitchFamily="18" charset="0"/>
              </a:rPr>
              <a:t>Psicologia. I. Sensazione e percezione. Apprendimento e processi cognitivi. Motivazione ed emozione</a:t>
            </a:r>
            <a:r>
              <a:rPr lang="it-IT" altLang="it-IT" sz="2000">
                <a:latin typeface="Calibri" pitchFamily="34" charset="0"/>
                <a:cs typeface="Times New Roman" pitchFamily="18" charset="0"/>
              </a:rPr>
              <a:t>, Il Mulino, 1993;</a:t>
            </a:r>
            <a:endParaRPr lang="it-IT" altLang="it-IT" sz="2000">
              <a:latin typeface="Calibri" pitchFamily="34" charset="0"/>
            </a:endParaRPr>
          </a:p>
          <a:p>
            <a:pPr algn="just" eaLnBrk="0" hangingPunct="0"/>
            <a:r>
              <a:rPr lang="it-IT" altLang="it-IT" sz="2000">
                <a:latin typeface="Calibri" pitchFamily="34" charset="0"/>
                <a:cs typeface="Times New Roman" pitchFamily="18" charset="0"/>
              </a:rPr>
              <a:t>P. Gambini, </a:t>
            </a:r>
            <a:r>
              <a:rPr lang="it-IT" altLang="it-IT" sz="2000" i="1">
                <a:latin typeface="Calibri" pitchFamily="34" charset="0"/>
                <a:cs typeface="Times New Roman" pitchFamily="18" charset="0"/>
              </a:rPr>
              <a:t>Introduzione alla psicologia. Volume secondo: i processi cognitivi</a:t>
            </a:r>
            <a:r>
              <a:rPr lang="it-IT" altLang="it-IT" sz="2000">
                <a:latin typeface="Calibri" pitchFamily="34" charset="0"/>
                <a:cs typeface="Times New Roman" pitchFamily="18" charset="0"/>
              </a:rPr>
              <a:t>, Franco Angeli, 2006;</a:t>
            </a:r>
            <a:endParaRPr lang="it-IT" altLang="it-IT" sz="2000">
              <a:latin typeface="Calibri" pitchFamily="34" charset="0"/>
            </a:endParaRPr>
          </a:p>
          <a:p>
            <a:pPr algn="just" eaLnBrk="0" hangingPunct="0"/>
            <a:r>
              <a:rPr lang="it-IT" altLang="it-IT" sz="2000">
                <a:latin typeface="Calibri" pitchFamily="34" charset="0"/>
                <a:cs typeface="Times New Roman" pitchFamily="18" charset="0"/>
              </a:rPr>
              <a:t>G. Brondino, </a:t>
            </a:r>
            <a:r>
              <a:rPr lang="it-IT" altLang="it-IT" sz="2000" i="1">
                <a:latin typeface="Calibri" pitchFamily="34" charset="0"/>
                <a:cs typeface="Times New Roman" pitchFamily="18" charset="0"/>
              </a:rPr>
              <a:t>Manuale di Psicologia sociale olistica</a:t>
            </a:r>
            <a:r>
              <a:rPr lang="it-IT" altLang="it-IT" sz="2000">
                <a:latin typeface="Calibri" pitchFamily="34" charset="0"/>
                <a:cs typeface="Times New Roman" pitchFamily="18" charset="0"/>
              </a:rPr>
              <a:t>, Scaravaglio editori, 2010;</a:t>
            </a:r>
            <a:endParaRPr lang="it-IT" altLang="it-IT" sz="2000">
              <a:latin typeface="Calibri" pitchFamily="34" charset="0"/>
            </a:endParaRPr>
          </a:p>
          <a:p>
            <a:pPr algn="just" eaLnBrk="0" hangingPunct="0"/>
            <a:r>
              <a:rPr lang="it-IT" altLang="it-IT" sz="2000">
                <a:latin typeface="Calibri" pitchFamily="34" charset="0"/>
                <a:cs typeface="Times New Roman" pitchFamily="18" charset="0"/>
              </a:rPr>
              <a:t>P. Watzlawick, J. H. Beavin e D. D. Jackson, </a:t>
            </a:r>
            <a:r>
              <a:rPr lang="it-IT" altLang="it-IT" sz="2000" i="1">
                <a:latin typeface="Calibri" pitchFamily="34" charset="0"/>
                <a:cs typeface="Times New Roman" pitchFamily="18" charset="0"/>
              </a:rPr>
              <a:t>Pragmatica della comunicazione umana</a:t>
            </a:r>
            <a:r>
              <a:rPr lang="it-IT" altLang="it-IT" sz="2000">
                <a:latin typeface="Calibri" pitchFamily="34" charset="0"/>
                <a:cs typeface="Times New Roman" pitchFamily="18" charset="0"/>
              </a:rPr>
              <a:t>, Astrolabio - Ubaldini, Roma, 1971;</a:t>
            </a:r>
            <a:endParaRPr lang="it-IT" altLang="it-IT" sz="2000">
              <a:latin typeface="Calibri" pitchFamily="34" charset="0"/>
            </a:endParaRPr>
          </a:p>
          <a:p>
            <a:pPr algn="just" eaLnBrk="0" hangingPunct="0"/>
            <a:r>
              <a:rPr lang="it-IT" altLang="it-IT" sz="2000">
                <a:latin typeface="Calibri" pitchFamily="34" charset="0"/>
                <a:cs typeface="Times New Roman" pitchFamily="18" charset="0"/>
              </a:rPr>
              <a:t>Aa Vv, </a:t>
            </a:r>
            <a:r>
              <a:rPr lang="it-IT" altLang="it-IT" sz="2000" i="1">
                <a:latin typeface="Calibri" pitchFamily="34" charset="0"/>
                <a:cs typeface="Times New Roman" pitchFamily="18" charset="0"/>
              </a:rPr>
              <a:t>Linguaggio</a:t>
            </a:r>
            <a:r>
              <a:rPr lang="it-IT" altLang="it-IT" sz="2000">
                <a:latin typeface="Calibri" pitchFamily="34" charset="0"/>
                <a:cs typeface="Times New Roman" pitchFamily="18" charset="0"/>
              </a:rPr>
              <a:t>, in Dizionario di Psicologia, EP, 1986, pp. 626-635;</a:t>
            </a:r>
            <a:endParaRPr lang="it-IT" altLang="it-IT" sz="2000">
              <a:latin typeface="Calibri" pitchFamily="34" charset="0"/>
            </a:endParaRPr>
          </a:p>
          <a:p>
            <a:pPr algn="just" eaLnBrk="0" hangingPunct="0"/>
            <a:r>
              <a:rPr lang="it-IT" altLang="it-IT" sz="2000">
                <a:latin typeface="Calibri" pitchFamily="34" charset="0"/>
                <a:cs typeface="Times New Roman" pitchFamily="18" charset="0"/>
              </a:rPr>
              <a:t>C. Caffarel, </a:t>
            </a:r>
            <a:r>
              <a:rPr lang="it-IT" altLang="it-IT" sz="2000" i="1">
                <a:latin typeface="Calibri" pitchFamily="34" charset="0"/>
                <a:cs typeface="Times New Roman" pitchFamily="18" charset="0"/>
              </a:rPr>
              <a:t>Comunicazione non verbale</a:t>
            </a:r>
            <a:r>
              <a:rPr lang="it-IT" altLang="it-IT" sz="2000">
                <a:latin typeface="Calibri" pitchFamily="34" charset="0"/>
                <a:cs typeface="Times New Roman" pitchFamily="18" charset="0"/>
              </a:rPr>
              <a:t>, in Dizionario di Scienze e tecniche della comunicazione, San Paolo, 2006, pp. 224-236; </a:t>
            </a:r>
            <a:endParaRPr lang="it-IT" altLang="it-IT" sz="2000">
              <a:latin typeface="Calibri" pitchFamily="34" charset="0"/>
            </a:endParaRPr>
          </a:p>
          <a:p>
            <a:pPr algn="just" eaLnBrk="0" hangingPunct="0"/>
            <a:r>
              <a:rPr lang="it-IT" altLang="it-IT" sz="2000">
                <a:latin typeface="Calibri" pitchFamily="34" charset="0"/>
                <a:cs typeface="Times New Roman" pitchFamily="18" charset="0"/>
              </a:rPr>
              <a:t>C. Cibien, </a:t>
            </a:r>
            <a:r>
              <a:rPr lang="it-IT" altLang="it-IT" sz="2000" i="1">
                <a:latin typeface="Calibri" pitchFamily="34" charset="0"/>
                <a:cs typeface="Times New Roman" pitchFamily="18" charset="0"/>
              </a:rPr>
              <a:t>Pastorale e comunicazione</a:t>
            </a:r>
            <a:r>
              <a:rPr lang="it-IT" altLang="it-IT" sz="2000">
                <a:latin typeface="Calibri" pitchFamily="34" charset="0"/>
                <a:cs typeface="Times New Roman" pitchFamily="18" charset="0"/>
              </a:rPr>
              <a:t>, in Dizionario di Scienze e tecniche della comunicazione, San Paolo, 2006, pp. 829-855;</a:t>
            </a:r>
            <a:endParaRPr lang="it-IT" altLang="it-IT" sz="2000">
              <a:latin typeface="Calibri" pitchFamily="34" charset="0"/>
            </a:endParaRPr>
          </a:p>
          <a:p>
            <a:pPr algn="just" eaLnBrk="0" hangingPunct="0"/>
            <a:r>
              <a:rPr lang="it-IT" altLang="it-IT" sz="2000">
                <a:latin typeface="Calibri" pitchFamily="34" charset="0"/>
                <a:cs typeface="Times New Roman" pitchFamily="18" charset="0"/>
              </a:rPr>
              <a:t>F. Lambiasi - G. Tangorra, </a:t>
            </a:r>
            <a:r>
              <a:rPr lang="it-IT" altLang="it-IT" sz="2000" i="1">
                <a:latin typeface="Calibri" pitchFamily="34" charset="0"/>
                <a:cs typeface="Times New Roman" pitchFamily="18" charset="0"/>
              </a:rPr>
              <a:t>Gesù Cristo comunicatore. Cristologia e comunicazione</a:t>
            </a:r>
            <a:r>
              <a:rPr lang="it-IT" altLang="it-IT" sz="2000">
                <a:latin typeface="Calibri" pitchFamily="34" charset="0"/>
                <a:cs typeface="Times New Roman" pitchFamily="18" charset="0"/>
              </a:rPr>
              <a:t>, EP, 1997.</a:t>
            </a:r>
            <a:endParaRPr lang="it-IT" altLang="it-IT" sz="2000">
              <a:latin typeface="Calibri" pitchFamily="34" charset="0"/>
            </a:endParaRPr>
          </a:p>
          <a:p>
            <a:pPr algn="just" eaLnBrk="0" hangingPunct="0"/>
            <a:endParaRPr lang="it-IT" altLang="it-IT" sz="2000">
              <a:latin typeface="Calibri" pitchFamily="34"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ttangolo 1"/>
          <p:cNvSpPr>
            <a:spLocks noChangeArrowheads="1"/>
          </p:cNvSpPr>
          <p:nvPr/>
        </p:nvSpPr>
        <p:spPr bwMode="auto">
          <a:xfrm>
            <a:off x="250825" y="333375"/>
            <a:ext cx="8642350" cy="3937000"/>
          </a:xfrm>
          <a:prstGeom prst="rect">
            <a:avLst/>
          </a:prstGeom>
          <a:noFill/>
          <a:ln w="9525">
            <a:noFill/>
            <a:miter lim="800000"/>
            <a:headEnd/>
            <a:tailEnd/>
          </a:ln>
        </p:spPr>
        <p:txBody>
          <a:bodyPr>
            <a:spAutoFit/>
          </a:bodyPr>
          <a:lstStyle/>
          <a:p>
            <a:pPr algn="just" eaLnBrk="0" hangingPunct="0"/>
            <a:r>
              <a:rPr lang="it-IT" altLang="it-IT">
                <a:latin typeface="Calibri" pitchFamily="34" charset="0"/>
                <a:cs typeface="Times New Roman" pitchFamily="18" charset="0"/>
              </a:rPr>
              <a:t>SITOGRAFIA</a:t>
            </a:r>
          </a:p>
          <a:p>
            <a:pPr algn="just" eaLnBrk="0" hangingPunct="0"/>
            <a:endParaRPr lang="it-IT" altLang="it-IT">
              <a:latin typeface="Calibri" pitchFamily="34" charset="0"/>
            </a:endParaRPr>
          </a:p>
          <a:p>
            <a:pPr algn="just" eaLnBrk="0" hangingPunct="0"/>
            <a:r>
              <a:rPr lang="it-IT" altLang="it-IT">
                <a:solidFill>
                  <a:schemeClr val="tx2"/>
                </a:solidFill>
                <a:latin typeface="Calibri" pitchFamily="34" charset="0"/>
                <a:cs typeface="Times New Roman" pitchFamily="18" charset="0"/>
                <a:hlinkClick r:id="rId2"/>
              </a:rPr>
              <a:t>http://www.avvenire.it/Cultura/le+parabole+cardinal+martini_201102281017494630000.htm</a:t>
            </a:r>
            <a:endParaRPr lang="it-IT" altLang="it-IT">
              <a:solidFill>
                <a:schemeClr val="tx2"/>
              </a:solidFill>
              <a:latin typeface="Calibri" pitchFamily="34" charset="0"/>
              <a:cs typeface="Times New Roman" pitchFamily="18" charset="0"/>
            </a:endParaRPr>
          </a:p>
          <a:p>
            <a:pPr algn="just" eaLnBrk="0" hangingPunct="0"/>
            <a:endParaRPr lang="it-IT" altLang="it-IT">
              <a:solidFill>
                <a:schemeClr val="tx2"/>
              </a:solidFill>
              <a:latin typeface="Calibri" pitchFamily="34" charset="0"/>
            </a:endParaRPr>
          </a:p>
          <a:p>
            <a:pPr algn="just" eaLnBrk="0" hangingPunct="0"/>
            <a:r>
              <a:rPr lang="it-IT" altLang="it-IT">
                <a:solidFill>
                  <a:schemeClr val="tx2"/>
                </a:solidFill>
                <a:latin typeface="Calibri" pitchFamily="34" charset="0"/>
                <a:cs typeface="Times New Roman" pitchFamily="18" charset="0"/>
                <a:hlinkClick r:id="rId3"/>
              </a:rPr>
              <a:t>http://www.google.it/url?sa=t&amp;source=web&amp;cd=1&amp;ved=0CBsQFjAA&amp;url=http%3A%2F%2Fwww.dia.uniroma3.it%2F~dispense%2Falessandrini%2Faa2008-2009%2FSlide%2520lezioni%2520comunicazione%2520interpersonale2008.ppt&amp;ei=QF-zTa3QOITMswaWq8D1Cw&amp;usg=AFQjCNHL4uet5GhO4aGfef2cWgCExqUWDA</a:t>
            </a:r>
            <a:endParaRPr lang="it-IT" altLang="it-IT">
              <a:solidFill>
                <a:schemeClr val="tx2"/>
              </a:solidFill>
              <a:latin typeface="Calibri" pitchFamily="34" charset="0"/>
            </a:endParaRPr>
          </a:p>
          <a:p>
            <a:pPr algn="just" eaLnBrk="0" hangingPunct="0"/>
            <a:endParaRPr lang="it-IT" altLang="it-IT">
              <a:solidFill>
                <a:schemeClr val="tx2"/>
              </a:solidFill>
              <a:latin typeface="Calibri" pitchFamily="34" charset="0"/>
              <a:cs typeface="Times New Roman" pitchFamily="18" charset="0"/>
              <a:hlinkClick r:id=""/>
            </a:endParaRPr>
          </a:p>
          <a:p>
            <a:pPr algn="just" eaLnBrk="0" hangingPunct="0"/>
            <a:r>
              <a:rPr lang="it-IT" altLang="it-IT">
                <a:solidFill>
                  <a:schemeClr val="tx2"/>
                </a:solidFill>
                <a:latin typeface="Calibri" pitchFamily="34" charset="0"/>
                <a:cs typeface="Times New Roman" pitchFamily="18" charset="0"/>
                <a:hlinkClick r:id=""/>
              </a:rPr>
              <a:t>www.dtesis.univr.it/documenti/Avviso/all/all557406</a:t>
            </a:r>
            <a:endParaRPr lang="it-IT" altLang="it-IT">
              <a:solidFill>
                <a:schemeClr val="tx2"/>
              </a:solidFill>
              <a:latin typeface="Calibri" pitchFamily="34" charset="0"/>
            </a:endParaRPr>
          </a:p>
          <a:p>
            <a:pPr algn="just" eaLnBrk="0" hangingPunct="0"/>
            <a:endParaRPr lang="it-IT" altLang="it-IT">
              <a:solidFill>
                <a:schemeClr val="tx2"/>
              </a:solidFill>
              <a:latin typeface="Calibri" pitchFamily="34" charset="0"/>
              <a:cs typeface="Times New Roman" pitchFamily="18" charset="0"/>
              <a:hlinkClick r:id=""/>
            </a:endParaRPr>
          </a:p>
          <a:p>
            <a:pPr algn="just" eaLnBrk="0" hangingPunct="0"/>
            <a:r>
              <a:rPr lang="it-IT" altLang="it-IT">
                <a:solidFill>
                  <a:schemeClr val="tx2"/>
                </a:solidFill>
                <a:latin typeface="Calibri" pitchFamily="34" charset="0"/>
                <a:cs typeface="Times New Roman" pitchFamily="18" charset="0"/>
                <a:hlinkClick r:id=""/>
              </a:rPr>
              <a:t>http://ebookbrowse.com/05-introduzione-psico-linguaggio-e-comunicazione-ppt-d63383017</a:t>
            </a:r>
            <a:endParaRPr lang="it-IT" altLang="it-IT">
              <a:solidFill>
                <a:schemeClr val="tx2"/>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ttangolo 1"/>
          <p:cNvSpPr>
            <a:spLocks noChangeArrowheads="1"/>
          </p:cNvSpPr>
          <p:nvPr/>
        </p:nvSpPr>
        <p:spPr bwMode="auto">
          <a:xfrm>
            <a:off x="250825" y="333375"/>
            <a:ext cx="8642350" cy="5216525"/>
          </a:xfrm>
          <a:prstGeom prst="rect">
            <a:avLst/>
          </a:prstGeom>
          <a:noFill/>
          <a:ln>
            <a:noFill/>
          </a:ln>
          <a:extLst>
            <a:ext uri="{909E8E84-426E-40DD-AFC4-6F175D3DCCD1}"/>
            <a:ext uri="{91240B29-F687-4F45-9708-019B960494DF}"/>
          </a:extLst>
        </p:spPr>
        <p:txBody>
          <a:bodyPr>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sz="2000">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sz="2000">
                <a:solidFill>
                  <a:schemeClr val="tx1"/>
                </a:solidFill>
                <a:latin typeface="Lucida Sans Unicode" pitchFamily="34" charset="0"/>
              </a:defRPr>
            </a:lvl9pPr>
          </a:lstStyle>
          <a:p>
            <a:pPr algn="ctr" fontAlgn="auto">
              <a:spcBef>
                <a:spcPct val="0"/>
              </a:spcBef>
              <a:spcAft>
                <a:spcPts val="0"/>
              </a:spcAft>
              <a:buClrTx/>
              <a:buSzTx/>
              <a:buFontTx/>
              <a:buNone/>
              <a:defRPr/>
            </a:pPr>
            <a:r>
              <a:rPr lang="it-IT" altLang="it-IT" sz="13800" i="1" dirty="0" smtClean="0">
                <a:solidFill>
                  <a:srgbClr val="FF0000"/>
                </a:solidFill>
                <a:latin typeface="Calibri" pitchFamily="34" charset="0"/>
              </a:rPr>
              <a:t>Grazie</a:t>
            </a:r>
          </a:p>
          <a:p>
            <a:pPr algn="ctr" fontAlgn="auto">
              <a:spcBef>
                <a:spcPct val="0"/>
              </a:spcBef>
              <a:spcAft>
                <a:spcPts val="0"/>
              </a:spcAft>
              <a:buClrTx/>
              <a:buSzTx/>
              <a:buFontTx/>
              <a:buNone/>
              <a:defRPr/>
            </a:pPr>
            <a:r>
              <a:rPr lang="it-IT" altLang="it-IT" sz="8000" i="1" dirty="0" smtClean="0">
                <a:solidFill>
                  <a:srgbClr val="FF0000"/>
                </a:solidFill>
                <a:latin typeface="Calibri" pitchFamily="34" charset="0"/>
              </a:rPr>
              <a:t>Per</a:t>
            </a:r>
          </a:p>
          <a:p>
            <a:pPr algn="ctr" fontAlgn="auto">
              <a:spcBef>
                <a:spcPct val="0"/>
              </a:spcBef>
              <a:spcAft>
                <a:spcPts val="0"/>
              </a:spcAft>
              <a:buClrTx/>
              <a:buSzTx/>
              <a:buFontTx/>
              <a:buNone/>
              <a:defRPr/>
            </a:pPr>
            <a:r>
              <a:rPr lang="it-IT" altLang="it-IT" sz="8000" i="1" dirty="0" smtClean="0">
                <a:solidFill>
                  <a:srgbClr val="FF0000"/>
                </a:solidFill>
                <a:latin typeface="Calibri" pitchFamily="34" charset="0"/>
              </a:rPr>
              <a:t>L’ </a:t>
            </a:r>
            <a:r>
              <a:rPr lang="it-IT" altLang="it-IT" sz="11500" i="1" dirty="0" smtClean="0">
                <a:solidFill>
                  <a:schemeClr val="accent1"/>
                </a:solidFill>
                <a:latin typeface="Calibri" pitchFamily="34" charset="0"/>
              </a:rPr>
              <a:t>A</a:t>
            </a:r>
            <a:r>
              <a:rPr lang="it-IT" altLang="it-IT" sz="11500" i="1" dirty="0" smtClean="0">
                <a:solidFill>
                  <a:schemeClr val="accent3"/>
                </a:solidFill>
                <a:latin typeface="Calibri" pitchFamily="34" charset="0"/>
              </a:rPr>
              <a:t>S</a:t>
            </a:r>
            <a:r>
              <a:rPr lang="it-IT" altLang="it-IT" sz="11500" i="1" dirty="0" smtClean="0">
                <a:solidFill>
                  <a:schemeClr val="accent1"/>
                </a:solidFill>
                <a:latin typeface="Calibri" pitchFamily="34" charset="0"/>
              </a:rPr>
              <a:t>COLTO</a:t>
            </a:r>
          </a:p>
        </p:txBody>
      </p:sp>
      <p:sp>
        <p:nvSpPr>
          <p:cNvPr id="2" name="Rettangolo 1"/>
          <p:cNvSpPr/>
          <p:nvPr/>
        </p:nvSpPr>
        <p:spPr>
          <a:xfrm>
            <a:off x="3060507" y="4653136"/>
            <a:ext cx="830677" cy="1862048"/>
          </a:xfrm>
          <a:prstGeom prst="rect">
            <a:avLst/>
          </a:prstGeom>
          <a:noFill/>
        </p:spPr>
        <p:txBody>
          <a:bodyPr wrap="none">
            <a:spAutoFit/>
          </a:bodyPr>
          <a:lstStyle/>
          <a:p>
            <a:pPr algn="ctr" fontAlgn="auto">
              <a:spcBef>
                <a:spcPts val="0"/>
              </a:spcBef>
              <a:spcAft>
                <a:spcPts val="0"/>
              </a:spcAft>
              <a:defRPr/>
            </a:pPr>
            <a:r>
              <a:rPr lang="it-IT" altLang="it-IT" sz="11500"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Calibri" pitchFamily="34" charset="0"/>
              </a:rPr>
              <a:t>c</a:t>
            </a:r>
            <a:endParaRPr lang="it-IT" sz="11500"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cs typeface="+mn-cs"/>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contenuto 2"/>
          <p:cNvSpPr>
            <a:spLocks noGrp="1"/>
          </p:cNvSpPr>
          <p:nvPr>
            <p:ph idx="1"/>
          </p:nvPr>
        </p:nvSpPr>
        <p:spPr>
          <a:xfrm>
            <a:off x="250825" y="115888"/>
            <a:ext cx="8720138" cy="6491287"/>
          </a:xfrm>
        </p:spPr>
        <p:txBody>
          <a:bodyPr rtlCol="0">
            <a:normAutofit fontScale="92500" lnSpcReduction="10000"/>
          </a:bodyPr>
          <a:lstStyle/>
          <a:p>
            <a:pPr marL="692150" indent="-609600" algn="ctr" fontAlgn="auto">
              <a:spcAft>
                <a:spcPts val="0"/>
              </a:spcAft>
              <a:buFont typeface="Wingdings 2" pitchFamily="18" charset="2"/>
              <a:buNone/>
              <a:defRPr/>
            </a:pPr>
            <a:r>
              <a:rPr lang="it-IT" altLang="it-IT" b="1" i="1" dirty="0" smtClean="0">
                <a:solidFill>
                  <a:srgbClr val="66FF33"/>
                </a:solidFill>
                <a:latin typeface="Bookman Old Style" pitchFamily="18" charset="0"/>
              </a:rPr>
              <a:t>Riservatezza</a:t>
            </a:r>
          </a:p>
          <a:p>
            <a:pPr marL="692150" indent="-609600" algn="just" fontAlgn="auto">
              <a:spcAft>
                <a:spcPts val="0"/>
              </a:spcAft>
              <a:buFont typeface="Wingdings 2" pitchFamily="18" charset="2"/>
              <a:buNone/>
              <a:defRPr/>
            </a:pPr>
            <a:endParaRPr lang="it-IT" altLang="it-IT" b="1" i="1" dirty="0" smtClean="0">
              <a:solidFill>
                <a:srgbClr val="66FF33"/>
              </a:solidFill>
              <a:latin typeface="Bookman Old Style" pitchFamily="18" charset="0"/>
            </a:endParaRPr>
          </a:p>
          <a:p>
            <a:pPr marL="692150" indent="-609600" algn="just" fontAlgn="auto">
              <a:spcAft>
                <a:spcPts val="0"/>
              </a:spcAft>
              <a:buFont typeface="Wingdings 2" pitchFamily="18" charset="2"/>
              <a:buNone/>
              <a:defRPr/>
            </a:pPr>
            <a:r>
              <a:rPr lang="it-IT" altLang="it-IT" i="1" dirty="0" smtClean="0">
                <a:solidFill>
                  <a:srgbClr val="6600CC"/>
                </a:solidFill>
                <a:latin typeface="Bookman Old Style" pitchFamily="18" charset="0"/>
              </a:rPr>
              <a:t>	Obbligo di legge</a:t>
            </a:r>
          </a:p>
          <a:p>
            <a:pPr marL="692150" indent="-609600" algn="just" fontAlgn="auto">
              <a:spcAft>
                <a:spcPts val="0"/>
              </a:spcAft>
              <a:buFont typeface="Wingdings 2" pitchFamily="18" charset="2"/>
              <a:buNone/>
              <a:defRPr/>
            </a:pPr>
            <a:endParaRPr lang="it-IT" altLang="it-IT" i="1" dirty="0" smtClean="0">
              <a:solidFill>
                <a:srgbClr val="6600CC"/>
              </a:solidFill>
              <a:latin typeface="Bookman Old Style" pitchFamily="18" charset="0"/>
            </a:endParaRPr>
          </a:p>
          <a:p>
            <a:pPr marL="692150" indent="-609600" algn="just" fontAlgn="auto">
              <a:spcAft>
                <a:spcPts val="0"/>
              </a:spcAft>
              <a:buFont typeface="Wingdings 2" pitchFamily="18" charset="2"/>
              <a:buNone/>
              <a:defRPr/>
            </a:pPr>
            <a:r>
              <a:rPr lang="it-IT" altLang="it-IT" i="1" dirty="0" smtClean="0">
                <a:solidFill>
                  <a:srgbClr val="6600CC"/>
                </a:solidFill>
                <a:latin typeface="Bookman Old Style" pitchFamily="18" charset="0"/>
              </a:rPr>
              <a:t>	Evitare domande inutili </a:t>
            </a:r>
            <a:r>
              <a:rPr lang="it-IT" altLang="it-IT" b="1" i="1" dirty="0" smtClean="0">
                <a:solidFill>
                  <a:srgbClr val="6600CC"/>
                </a:solidFill>
                <a:latin typeface="Bookman Old Style" pitchFamily="18" charset="0"/>
              </a:rPr>
              <a:t>(come stai?) 	</a:t>
            </a:r>
          </a:p>
          <a:p>
            <a:pPr marL="692150" indent="-609600" algn="just" fontAlgn="auto">
              <a:spcAft>
                <a:spcPts val="0"/>
              </a:spcAft>
              <a:buFont typeface="Wingdings 2" pitchFamily="18" charset="2"/>
              <a:buNone/>
              <a:defRPr/>
            </a:pPr>
            <a:r>
              <a:rPr lang="it-IT" altLang="it-IT" i="1" dirty="0" smtClean="0">
                <a:solidFill>
                  <a:srgbClr val="6600CC"/>
                </a:solidFill>
                <a:latin typeface="Bookman Old Style" pitchFamily="18" charset="0"/>
              </a:rPr>
              <a:t>	o troppo personali !!!</a:t>
            </a:r>
          </a:p>
          <a:p>
            <a:pPr marL="692150" indent="-609600" algn="just" fontAlgn="auto">
              <a:spcAft>
                <a:spcPts val="0"/>
              </a:spcAft>
              <a:buFont typeface="Wingdings 2" pitchFamily="18" charset="2"/>
              <a:buNone/>
              <a:defRPr/>
            </a:pPr>
            <a:endParaRPr lang="it-IT" altLang="it-IT" i="1" dirty="0" smtClean="0">
              <a:solidFill>
                <a:srgbClr val="6600CC"/>
              </a:solidFill>
              <a:latin typeface="Bookman Old Style" pitchFamily="18" charset="0"/>
            </a:endParaRPr>
          </a:p>
          <a:p>
            <a:pPr marL="692150" indent="-609600" algn="ctr" fontAlgn="auto">
              <a:spcAft>
                <a:spcPts val="0"/>
              </a:spcAft>
              <a:buFont typeface="Wingdings 2" pitchFamily="18" charset="2"/>
              <a:buNone/>
              <a:defRPr/>
            </a:pPr>
            <a:endParaRPr lang="it-IT" altLang="it-IT" i="1" dirty="0" smtClean="0">
              <a:solidFill>
                <a:srgbClr val="CC00FF"/>
              </a:solidFill>
              <a:latin typeface="Bookman Old Style" pitchFamily="18" charset="0"/>
            </a:endParaRPr>
          </a:p>
          <a:p>
            <a:pPr marL="692150" indent="-609600" algn="ctr" fontAlgn="auto">
              <a:spcAft>
                <a:spcPts val="0"/>
              </a:spcAft>
              <a:buFont typeface="Wingdings 2" pitchFamily="18" charset="2"/>
              <a:buNone/>
              <a:defRPr/>
            </a:pPr>
            <a:r>
              <a:rPr lang="it-IT" altLang="it-IT" i="1" dirty="0" smtClean="0">
                <a:solidFill>
                  <a:srgbClr val="CC00FF"/>
                </a:solidFill>
                <a:latin typeface="Bookman Old Style" pitchFamily="18" charset="0"/>
              </a:rPr>
              <a:t>La </a:t>
            </a:r>
            <a:r>
              <a:rPr lang="it-IT" altLang="it-IT" b="1" i="1" dirty="0" smtClean="0">
                <a:solidFill>
                  <a:srgbClr val="CC00FF"/>
                </a:solidFill>
                <a:latin typeface="Bookman Old Style" pitchFamily="18" charset="0"/>
              </a:rPr>
              <a:t>relazione</a:t>
            </a:r>
            <a:r>
              <a:rPr lang="it-IT" altLang="it-IT" i="1" dirty="0" smtClean="0">
                <a:solidFill>
                  <a:srgbClr val="CC00FF"/>
                </a:solidFill>
                <a:latin typeface="Bookman Old Style" pitchFamily="18" charset="0"/>
              </a:rPr>
              <a:t> è il luogo in cui esprimere </a:t>
            </a:r>
          </a:p>
          <a:p>
            <a:pPr marL="692150" indent="-609600" algn="ctr" fontAlgn="auto">
              <a:spcAft>
                <a:spcPts val="0"/>
              </a:spcAft>
              <a:buFont typeface="Wingdings 2" pitchFamily="18" charset="2"/>
              <a:buNone/>
              <a:defRPr/>
            </a:pPr>
            <a:r>
              <a:rPr lang="it-IT" altLang="it-IT" i="1" dirty="0" smtClean="0">
                <a:solidFill>
                  <a:srgbClr val="CC00FF"/>
                </a:solidFill>
                <a:latin typeface="Bookman Old Style" pitchFamily="18" charset="0"/>
              </a:rPr>
              <a:t>i bisogni psicologici della persona.</a:t>
            </a:r>
          </a:p>
          <a:p>
            <a:pPr marL="692150" indent="-609600" algn="ctr" fontAlgn="auto">
              <a:spcAft>
                <a:spcPts val="0"/>
              </a:spcAft>
              <a:buFont typeface="Wingdings 2" pitchFamily="18" charset="2"/>
              <a:buNone/>
              <a:defRPr/>
            </a:pPr>
            <a:r>
              <a:rPr lang="it-IT" altLang="it-IT" i="1" dirty="0" smtClean="0">
                <a:solidFill>
                  <a:srgbClr val="CC00FF"/>
                </a:solidFill>
                <a:latin typeface="Bookman Old Style" pitchFamily="18" charset="0"/>
              </a:rPr>
              <a:t>Il ministro può proporsi come </a:t>
            </a:r>
          </a:p>
          <a:p>
            <a:pPr marL="692150" indent="-609600" algn="ctr" fontAlgn="auto">
              <a:spcAft>
                <a:spcPts val="0"/>
              </a:spcAft>
              <a:buFont typeface="Wingdings 2" pitchFamily="18" charset="2"/>
              <a:buNone/>
              <a:defRPr/>
            </a:pPr>
            <a:r>
              <a:rPr lang="it-IT" altLang="it-IT" b="1" i="1" dirty="0" smtClean="0">
                <a:solidFill>
                  <a:srgbClr val="CC00FF"/>
                </a:solidFill>
                <a:latin typeface="Bookman Old Style" pitchFamily="18" charset="0"/>
              </a:rPr>
              <a:t>contenitore degli aspetti emotivi dell’utente</a:t>
            </a:r>
            <a:r>
              <a:rPr lang="it-IT" altLang="it-IT" i="1" dirty="0" smtClean="0">
                <a:solidFill>
                  <a:srgbClr val="CC00FF"/>
                </a:solidFill>
                <a:latin typeface="Bookman Old Style" pitchFamily="18" charset="0"/>
              </a:rPr>
              <a:t> </a:t>
            </a:r>
          </a:p>
          <a:p>
            <a:pPr marL="692150" indent="-609600" algn="ctr" fontAlgn="auto">
              <a:spcAft>
                <a:spcPts val="0"/>
              </a:spcAft>
              <a:buFont typeface="Wingdings 2" pitchFamily="18" charset="2"/>
              <a:buNone/>
              <a:defRPr/>
            </a:pPr>
            <a:r>
              <a:rPr lang="it-IT" altLang="it-IT" i="1" dirty="0" smtClean="0">
                <a:solidFill>
                  <a:srgbClr val="CC00FF"/>
                </a:solidFill>
                <a:latin typeface="Bookman Old Style" pitchFamily="18" charset="0"/>
              </a:rPr>
              <a:t>solo in quanto </a:t>
            </a:r>
          </a:p>
          <a:p>
            <a:pPr marL="692150" indent="-609600" algn="ctr" fontAlgn="auto">
              <a:spcAft>
                <a:spcPts val="0"/>
              </a:spcAft>
              <a:buFont typeface="Wingdings 2" pitchFamily="18" charset="2"/>
              <a:buNone/>
              <a:defRPr/>
            </a:pPr>
            <a:r>
              <a:rPr lang="it-IT" altLang="it-IT" i="1" dirty="0" smtClean="0">
                <a:solidFill>
                  <a:srgbClr val="CC00FF"/>
                </a:solidFill>
                <a:latin typeface="Bookman Old Style" pitchFamily="18" charset="0"/>
              </a:rPr>
              <a:t>ne garantisce la riservatezza.</a:t>
            </a:r>
          </a:p>
          <a:p>
            <a:pPr marL="692150" indent="-609600" algn="just" fontAlgn="auto">
              <a:spcAft>
                <a:spcPts val="0"/>
              </a:spcAft>
              <a:buFont typeface="Wingdings 2" pitchFamily="18" charset="2"/>
              <a:buNone/>
              <a:defRPr/>
            </a:pPr>
            <a:endParaRPr lang="it-IT" altLang="it-IT" dirty="0" smtClean="0">
              <a:solidFill>
                <a:srgbClr val="CC00FF"/>
              </a:solidFill>
            </a:endParaRPr>
          </a:p>
          <a:p>
            <a:pPr marL="692150" indent="-609600" fontAlgn="auto">
              <a:spcAft>
                <a:spcPts val="0"/>
              </a:spcAft>
              <a:buFont typeface="Wingdings 2" pitchFamily="18" charset="2"/>
              <a:buNone/>
              <a:defRPr/>
            </a:pPr>
            <a:endParaRPr lang="it-IT" altLang="it-IT" dirty="0" smtClean="0"/>
          </a:p>
          <a:p>
            <a:pPr marL="692150" indent="-609600" fontAlgn="auto">
              <a:spcAft>
                <a:spcPts val="0"/>
              </a:spcAft>
              <a:buFont typeface="Wingdings 2" pitchFamily="18" charset="2"/>
              <a:buNone/>
              <a:defRPr/>
            </a:pPr>
            <a:endParaRPr lang="it-IT" altLang="it-IT" dirty="0" smtClean="0"/>
          </a:p>
        </p:txBody>
      </p:sp>
      <p:pic>
        <p:nvPicPr>
          <p:cNvPr id="20482" name="Picture 6" descr="dps_privacy"/>
          <p:cNvPicPr>
            <a:picLocks noChangeAspect="1" noChangeArrowheads="1"/>
          </p:cNvPicPr>
          <p:nvPr/>
        </p:nvPicPr>
        <p:blipFill>
          <a:blip r:embed="rId2"/>
          <a:srcRect/>
          <a:stretch>
            <a:fillRect/>
          </a:stretch>
        </p:blipFill>
        <p:spPr bwMode="auto">
          <a:xfrm>
            <a:off x="7308850" y="284163"/>
            <a:ext cx="1690688" cy="21288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egnaposto contenuto 2"/>
          <p:cNvSpPr>
            <a:spLocks noGrp="1"/>
          </p:cNvSpPr>
          <p:nvPr>
            <p:ph idx="1"/>
          </p:nvPr>
        </p:nvSpPr>
        <p:spPr>
          <a:xfrm>
            <a:off x="468313" y="0"/>
            <a:ext cx="8502650" cy="6491288"/>
          </a:xfrm>
        </p:spPr>
        <p:txBody>
          <a:bodyPr/>
          <a:lstStyle/>
          <a:p>
            <a:pPr marL="692150" indent="-609600" algn="ctr">
              <a:buFont typeface="Wingdings 2" pitchFamily="18" charset="2"/>
              <a:buNone/>
            </a:pPr>
            <a:endParaRPr lang="it-IT" altLang="it-IT" b="1" i="1" smtClean="0">
              <a:solidFill>
                <a:srgbClr val="66FF33"/>
              </a:solidFill>
              <a:latin typeface="Bookman Old Style" pitchFamily="18" charset="0"/>
            </a:endParaRPr>
          </a:p>
          <a:p>
            <a:pPr marL="692150" indent="-609600" algn="ctr">
              <a:buFont typeface="Wingdings 2" pitchFamily="18" charset="2"/>
              <a:buNone/>
            </a:pPr>
            <a:r>
              <a:rPr lang="it-IT" altLang="it-IT" b="1" i="1" smtClean="0">
                <a:solidFill>
                  <a:srgbClr val="66FF33"/>
                </a:solidFill>
                <a:latin typeface="Bookman Old Style" pitchFamily="18" charset="0"/>
              </a:rPr>
              <a:t>Quanto coinvolgere la persona</a:t>
            </a:r>
          </a:p>
          <a:p>
            <a:pPr marL="692150" indent="-609600" algn="just">
              <a:buFont typeface="Wingdings 2" pitchFamily="18" charset="2"/>
              <a:buNone/>
            </a:pPr>
            <a:endParaRPr lang="it-IT" altLang="it-IT" sz="1200" b="1" i="1" smtClean="0">
              <a:solidFill>
                <a:srgbClr val="66FF33"/>
              </a:solidFill>
              <a:latin typeface="Bookman Old Style" pitchFamily="18" charset="0"/>
            </a:endParaRPr>
          </a:p>
          <a:p>
            <a:pPr marL="692150" indent="-609600" algn="ctr">
              <a:buFont typeface="Wingdings" pitchFamily="2" charset="2"/>
              <a:buChar char="Ø"/>
            </a:pPr>
            <a:r>
              <a:rPr lang="it-IT" altLang="it-IT" i="1" smtClean="0">
                <a:solidFill>
                  <a:srgbClr val="6600CC"/>
                </a:solidFill>
                <a:latin typeface="Bookman Old Style" pitchFamily="18" charset="0"/>
              </a:rPr>
              <a:t>L’operatore (ministro) dovrebbe cercare di lavorare </a:t>
            </a:r>
            <a:r>
              <a:rPr lang="it-IT" altLang="it-IT" b="1" i="1" smtClean="0">
                <a:solidFill>
                  <a:srgbClr val="6600CC"/>
                </a:solidFill>
                <a:latin typeface="Bookman Old Style" pitchFamily="18" charset="0"/>
              </a:rPr>
              <a:t>con</a:t>
            </a:r>
            <a:r>
              <a:rPr lang="it-IT" altLang="it-IT" i="1" smtClean="0">
                <a:solidFill>
                  <a:srgbClr val="6600CC"/>
                </a:solidFill>
                <a:latin typeface="Bookman Old Style" pitchFamily="18" charset="0"/>
              </a:rPr>
              <a:t> l’utente e non sull’utente (</a:t>
            </a:r>
            <a:r>
              <a:rPr lang="it-IT" altLang="it-IT" b="1" i="1" smtClean="0">
                <a:solidFill>
                  <a:srgbClr val="6600CC"/>
                </a:solidFill>
                <a:latin typeface="Bookman Old Style" pitchFamily="18" charset="0"/>
              </a:rPr>
              <a:t>ascoltarlo</a:t>
            </a:r>
            <a:r>
              <a:rPr lang="it-IT" altLang="it-IT" i="1" smtClean="0">
                <a:solidFill>
                  <a:srgbClr val="6600CC"/>
                </a:solidFill>
                <a:latin typeface="Bookman Old Style" pitchFamily="18" charset="0"/>
              </a:rPr>
              <a:t>).</a:t>
            </a:r>
          </a:p>
          <a:p>
            <a:pPr marL="692150" indent="-609600" algn="ctr">
              <a:buFont typeface="Wingdings" pitchFamily="2" charset="2"/>
              <a:buChar char="Ø"/>
            </a:pPr>
            <a:endParaRPr lang="it-IT" altLang="it-IT" sz="1400" i="1" smtClean="0">
              <a:solidFill>
                <a:srgbClr val="6600CC"/>
              </a:solidFill>
              <a:latin typeface="Bookman Old Style" pitchFamily="18" charset="0"/>
            </a:endParaRPr>
          </a:p>
          <a:p>
            <a:pPr marL="692150" indent="-609600" algn="ctr">
              <a:buFont typeface="Wingdings" pitchFamily="2" charset="2"/>
              <a:buChar char="Ø"/>
            </a:pPr>
            <a:r>
              <a:rPr lang="it-IT" altLang="it-IT" i="1" smtClean="0">
                <a:solidFill>
                  <a:srgbClr val="6600CC"/>
                </a:solidFill>
                <a:latin typeface="Bookman Old Style" pitchFamily="18" charset="0"/>
              </a:rPr>
              <a:t>Promuovere la sua autonomia e non sostituirsi a lui nelle sue attività.</a:t>
            </a:r>
          </a:p>
          <a:p>
            <a:pPr marL="692150" indent="-609600" algn="just">
              <a:buFont typeface="Wingdings 2" pitchFamily="18" charset="2"/>
              <a:buNone/>
            </a:pPr>
            <a:endParaRPr lang="it-IT" altLang="it-IT" i="1" smtClean="0">
              <a:solidFill>
                <a:srgbClr val="6600CC"/>
              </a:solidFill>
              <a:latin typeface="Bookman Old Style" pitchFamily="18" charset="0"/>
            </a:endParaRPr>
          </a:p>
          <a:p>
            <a:pPr marL="692150" indent="-609600" algn="just">
              <a:buFont typeface="Wingdings 2" pitchFamily="18" charset="2"/>
              <a:buNone/>
            </a:pPr>
            <a:endParaRPr lang="it-IT" altLang="it-IT" smtClean="0">
              <a:solidFill>
                <a:srgbClr val="CC00FF"/>
              </a:solidFill>
            </a:endParaRPr>
          </a:p>
          <a:p>
            <a:pPr marL="692150" indent="-609600">
              <a:buFont typeface="Wingdings 2" pitchFamily="18" charset="2"/>
              <a:buNone/>
            </a:pPr>
            <a:endParaRPr lang="it-IT" altLang="it-IT" smtClean="0"/>
          </a:p>
          <a:p>
            <a:pPr marL="692150" indent="-609600">
              <a:buFont typeface="Wingdings 2" pitchFamily="18" charset="2"/>
              <a:buNone/>
            </a:pPr>
            <a:endParaRPr lang="it-IT" altLang="it-IT" smtClean="0"/>
          </a:p>
        </p:txBody>
      </p:sp>
      <p:pic>
        <p:nvPicPr>
          <p:cNvPr id="21506" name="Picture 6" descr="employee-engagement21"/>
          <p:cNvPicPr>
            <a:picLocks noChangeAspect="1" noChangeArrowheads="1"/>
          </p:cNvPicPr>
          <p:nvPr/>
        </p:nvPicPr>
        <p:blipFill>
          <a:blip r:embed="rId2"/>
          <a:srcRect/>
          <a:stretch>
            <a:fillRect/>
          </a:stretch>
        </p:blipFill>
        <p:spPr bwMode="auto">
          <a:xfrm>
            <a:off x="3492500" y="3644900"/>
            <a:ext cx="4857750" cy="28289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egnaposto contenuto 2"/>
          <p:cNvSpPr>
            <a:spLocks/>
          </p:cNvSpPr>
          <p:nvPr/>
        </p:nvSpPr>
        <p:spPr bwMode="auto">
          <a:xfrm>
            <a:off x="323850" y="260350"/>
            <a:ext cx="8569325" cy="6099175"/>
          </a:xfrm>
          <a:prstGeom prst="rect">
            <a:avLst/>
          </a:prstGeom>
          <a:noFill/>
          <a:ln w="9525">
            <a:noFill/>
            <a:miter lim="800000"/>
            <a:headEnd/>
            <a:tailEnd/>
          </a:ln>
        </p:spPr>
        <p:txBody>
          <a:bodyPr/>
          <a:lstStyle/>
          <a:p>
            <a:pPr marL="692150" indent="-609600" algn="ctr">
              <a:spcBef>
                <a:spcPts val="400"/>
              </a:spcBef>
              <a:buClr>
                <a:schemeClr val="accent1"/>
              </a:buClr>
              <a:buSzPct val="68000"/>
              <a:buFont typeface="Wingdings 3" pitchFamily="18" charset="2"/>
              <a:buNone/>
            </a:pPr>
            <a:r>
              <a:rPr lang="it-IT" altLang="it-IT" sz="2800" i="1">
                <a:solidFill>
                  <a:srgbClr val="FF0000"/>
                </a:solidFill>
                <a:latin typeface="Bookman Old Style" pitchFamily="18" charset="0"/>
              </a:rPr>
              <a:t>Conduzione del dialogo</a:t>
            </a:r>
          </a:p>
          <a:p>
            <a:pPr marL="692150" indent="-609600" algn="ctr">
              <a:spcBef>
                <a:spcPts val="400"/>
              </a:spcBef>
              <a:buClr>
                <a:schemeClr val="accent1"/>
              </a:buClr>
              <a:buSzPct val="68000"/>
              <a:buFont typeface="Wingdings 2" pitchFamily="18" charset="2"/>
              <a:buNone/>
            </a:pPr>
            <a:endParaRPr lang="it-IT" altLang="it-IT" sz="2800" i="1">
              <a:solidFill>
                <a:srgbClr val="FF0000"/>
              </a:solidFill>
              <a:latin typeface="Bookman Old Style" pitchFamily="18" charset="0"/>
            </a:endParaRPr>
          </a:p>
          <a:p>
            <a:pPr marL="692150" indent="-609600">
              <a:spcBef>
                <a:spcPts val="400"/>
              </a:spcBef>
              <a:buClr>
                <a:schemeClr val="accent1"/>
              </a:buClr>
              <a:buSzPct val="68000"/>
              <a:buFontTx/>
              <a:buChar char="•"/>
            </a:pPr>
            <a:r>
              <a:rPr lang="it-IT" altLang="it-IT" sz="2600" i="1" u="sng">
                <a:solidFill>
                  <a:srgbClr val="0000FF"/>
                </a:solidFill>
                <a:latin typeface="Bookman Old Style" pitchFamily="18" charset="0"/>
              </a:rPr>
              <a:t>Domande chiuse</a:t>
            </a:r>
            <a:r>
              <a:rPr lang="it-IT" altLang="it-IT" sz="2600" i="1">
                <a:solidFill>
                  <a:srgbClr val="0000FF"/>
                </a:solidFill>
                <a:latin typeface="Bookman Old Style" pitchFamily="18" charset="0"/>
              </a:rPr>
              <a:t> (risposta si o no): NO</a:t>
            </a:r>
          </a:p>
          <a:p>
            <a:pPr marL="692150" indent="-609600">
              <a:spcBef>
                <a:spcPts val="400"/>
              </a:spcBef>
              <a:buClr>
                <a:schemeClr val="accent1"/>
              </a:buClr>
              <a:buSzPct val="68000"/>
              <a:buFontTx/>
              <a:buChar char="•"/>
            </a:pPr>
            <a:r>
              <a:rPr lang="it-IT" altLang="it-IT" sz="2600" i="1">
                <a:solidFill>
                  <a:schemeClr val="accent2"/>
                </a:solidFill>
                <a:latin typeface="Bookman Old Style" pitchFamily="18" charset="0"/>
              </a:rPr>
              <a:t>Domande aperte (mi racconti gli ultimi giorni come sono andati?): SI</a:t>
            </a:r>
          </a:p>
          <a:p>
            <a:pPr marL="692150" indent="-609600">
              <a:spcBef>
                <a:spcPts val="400"/>
              </a:spcBef>
              <a:buClr>
                <a:schemeClr val="accent1"/>
              </a:buClr>
              <a:buSzPct val="68000"/>
              <a:buFontTx/>
              <a:buChar char="•"/>
            </a:pPr>
            <a:r>
              <a:rPr lang="it-IT" altLang="it-IT" sz="2600" i="1" u="sng">
                <a:solidFill>
                  <a:srgbClr val="0000FF"/>
                </a:solidFill>
                <a:latin typeface="Bookman Old Style" pitchFamily="18" charset="0"/>
              </a:rPr>
              <a:t>Domande perché</a:t>
            </a:r>
            <a:r>
              <a:rPr lang="it-IT" altLang="it-IT" sz="2600" i="1">
                <a:solidFill>
                  <a:srgbClr val="0000FF"/>
                </a:solidFill>
                <a:latin typeface="Bookman Old Style" pitchFamily="18" charset="0"/>
              </a:rPr>
              <a:t> (…non vai dal medico?....): NO</a:t>
            </a:r>
          </a:p>
          <a:p>
            <a:pPr marL="692150" indent="-609600">
              <a:spcBef>
                <a:spcPts val="400"/>
              </a:spcBef>
              <a:buClr>
                <a:schemeClr val="accent1"/>
              </a:buClr>
              <a:buSzPct val="68000"/>
              <a:buFontTx/>
              <a:buChar char="•"/>
            </a:pPr>
            <a:r>
              <a:rPr lang="it-IT" altLang="it-IT" sz="2600" i="1">
                <a:solidFill>
                  <a:schemeClr val="accent2"/>
                </a:solidFill>
                <a:latin typeface="Bookman Old Style" pitchFamily="18" charset="0"/>
              </a:rPr>
              <a:t>Domande affettive (come ti sei sentito quando ti è successo….): SI</a:t>
            </a:r>
          </a:p>
          <a:p>
            <a:pPr marL="692150" indent="-609600">
              <a:spcBef>
                <a:spcPts val="400"/>
              </a:spcBef>
              <a:buClr>
                <a:schemeClr val="accent1"/>
              </a:buClr>
              <a:buSzPct val="68000"/>
              <a:buFontTx/>
              <a:buChar char="•"/>
            </a:pPr>
            <a:r>
              <a:rPr lang="it-IT" altLang="it-IT" sz="2600" i="1" u="sng">
                <a:solidFill>
                  <a:srgbClr val="0000FF"/>
                </a:solidFill>
                <a:latin typeface="Bookman Old Style" pitchFamily="18" charset="0"/>
              </a:rPr>
              <a:t>Domande allusive</a:t>
            </a:r>
            <a:r>
              <a:rPr lang="it-IT" altLang="it-IT" sz="2600" i="1">
                <a:solidFill>
                  <a:srgbClr val="0000FF"/>
                </a:solidFill>
                <a:latin typeface="Bookman Old Style" pitchFamily="18" charset="0"/>
              </a:rPr>
              <a:t> (non sarebbe una buona idea?): NO</a:t>
            </a:r>
          </a:p>
          <a:p>
            <a:pPr marL="692150" indent="-609600">
              <a:spcBef>
                <a:spcPts val="400"/>
              </a:spcBef>
              <a:buClr>
                <a:schemeClr val="accent1"/>
              </a:buClr>
              <a:buSzPct val="68000"/>
              <a:buFontTx/>
              <a:buChar char="•"/>
            </a:pPr>
            <a:r>
              <a:rPr lang="it-IT" altLang="it-IT" sz="2600" i="1" u="sng">
                <a:solidFill>
                  <a:srgbClr val="0000FF"/>
                </a:solidFill>
                <a:latin typeface="Bookman Old Style" pitchFamily="18" charset="0"/>
              </a:rPr>
              <a:t>Domande multiple</a:t>
            </a:r>
            <a:r>
              <a:rPr lang="it-IT" altLang="it-IT" sz="2600" i="1">
                <a:solidFill>
                  <a:srgbClr val="0000FF"/>
                </a:solidFill>
                <a:latin typeface="Bookman Old Style" pitchFamily="18" charset="0"/>
              </a:rPr>
              <a:t> (cosa hai visto? </a:t>
            </a:r>
          </a:p>
          <a:p>
            <a:pPr marL="692150" indent="-609600">
              <a:spcBef>
                <a:spcPts val="400"/>
              </a:spcBef>
              <a:buClr>
                <a:schemeClr val="accent1"/>
              </a:buClr>
              <a:buSzPct val="68000"/>
            </a:pPr>
            <a:r>
              <a:rPr lang="it-IT" altLang="it-IT" sz="2600" i="1">
                <a:solidFill>
                  <a:srgbClr val="0000FF"/>
                </a:solidFill>
                <a:latin typeface="Bookman Old Style" pitchFamily="18" charset="0"/>
              </a:rPr>
              <a:t>	Cosa hai provato? </a:t>
            </a:r>
          </a:p>
          <a:p>
            <a:pPr marL="692150" indent="-609600">
              <a:spcBef>
                <a:spcPts val="400"/>
              </a:spcBef>
              <a:buClr>
                <a:schemeClr val="accent1"/>
              </a:buClr>
              <a:buSzPct val="68000"/>
            </a:pPr>
            <a:r>
              <a:rPr lang="it-IT" altLang="it-IT" sz="2600" i="1">
                <a:solidFill>
                  <a:srgbClr val="0000FF"/>
                </a:solidFill>
                <a:latin typeface="Bookman Old Style" pitchFamily="18" charset="0"/>
              </a:rPr>
              <a:t>	Cosa hai pensato?): NO</a:t>
            </a:r>
            <a:endParaRPr lang="it-IT" altLang="it-IT" sz="2600">
              <a:solidFill>
                <a:srgbClr val="0000FF"/>
              </a:solidFill>
              <a:latin typeface="Bookman Old Style" pitchFamily="18" charset="0"/>
            </a:endParaRPr>
          </a:p>
        </p:txBody>
      </p:sp>
      <p:pic>
        <p:nvPicPr>
          <p:cNvPr id="22530" name="Picture 8" descr="counseling_help"/>
          <p:cNvPicPr>
            <a:picLocks noChangeAspect="1" noChangeArrowheads="1"/>
          </p:cNvPicPr>
          <p:nvPr/>
        </p:nvPicPr>
        <p:blipFill>
          <a:blip r:embed="rId2"/>
          <a:srcRect/>
          <a:stretch>
            <a:fillRect/>
          </a:stretch>
        </p:blipFill>
        <p:spPr bwMode="auto">
          <a:xfrm>
            <a:off x="6527800" y="5100638"/>
            <a:ext cx="2581275" cy="18573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contenuto 2"/>
          <p:cNvSpPr>
            <a:spLocks noGrp="1"/>
          </p:cNvSpPr>
          <p:nvPr>
            <p:ph idx="4294967295"/>
          </p:nvPr>
        </p:nvSpPr>
        <p:spPr>
          <a:xfrm>
            <a:off x="323850" y="188913"/>
            <a:ext cx="8569325" cy="6145212"/>
          </a:xfrm>
        </p:spPr>
        <p:txBody>
          <a:bodyPr rtlCol="0">
            <a:normAutofit lnSpcReduction="10000"/>
          </a:bodyPr>
          <a:lstStyle/>
          <a:p>
            <a:pPr marL="692150" indent="-609600" algn="ctr" fontAlgn="auto">
              <a:spcAft>
                <a:spcPts val="0"/>
              </a:spcAft>
              <a:buFont typeface="Wingdings 2" pitchFamily="18" charset="2"/>
              <a:buNone/>
              <a:defRPr/>
            </a:pPr>
            <a:r>
              <a:rPr lang="it-IT" altLang="it-IT" b="1" i="1" dirty="0" smtClean="0">
                <a:solidFill>
                  <a:srgbClr val="FF0000"/>
                </a:solidFill>
                <a:latin typeface="Bookman Old Style" pitchFamily="18" charset="0"/>
              </a:rPr>
              <a:t>Conduzione del dialogo</a:t>
            </a:r>
          </a:p>
          <a:p>
            <a:pPr marL="692150" indent="-609600" algn="ctr" fontAlgn="auto">
              <a:spcAft>
                <a:spcPts val="0"/>
              </a:spcAft>
              <a:buFont typeface="Wingdings 2" pitchFamily="18" charset="2"/>
              <a:buNone/>
              <a:defRPr/>
            </a:pPr>
            <a:endParaRPr lang="it-IT" altLang="it-IT" sz="1200" b="1" i="1" dirty="0" smtClean="0">
              <a:solidFill>
                <a:srgbClr val="FF0000"/>
              </a:solidFill>
              <a:latin typeface="Bookman Old Style" pitchFamily="18" charset="0"/>
            </a:endParaRPr>
          </a:p>
          <a:p>
            <a:pPr marL="692150" indent="-609600" fontAlgn="auto">
              <a:spcAft>
                <a:spcPts val="0"/>
              </a:spcAft>
              <a:buFont typeface="Wingdings 2" pitchFamily="18" charset="2"/>
              <a:buNone/>
              <a:defRPr/>
            </a:pPr>
            <a:r>
              <a:rPr lang="it-IT" altLang="it-IT" i="1" dirty="0" smtClean="0">
                <a:solidFill>
                  <a:srgbClr val="0000FF"/>
                </a:solidFill>
                <a:latin typeface="Bookman Old Style" pitchFamily="18" charset="0"/>
              </a:rPr>
              <a:t>Risposta di soluzione immediata </a:t>
            </a:r>
            <a:r>
              <a:rPr lang="it-IT" altLang="it-IT" sz="1600" i="1" dirty="0" smtClean="0"/>
              <a:t>(paternalistica, ci si sostituisce alla persona: che tenterà di fuggire la relazione!)</a:t>
            </a:r>
            <a:endParaRPr lang="it-IT" altLang="it-IT" i="1" dirty="0" smtClean="0">
              <a:solidFill>
                <a:srgbClr val="0000FF"/>
              </a:solidFill>
              <a:latin typeface="Bookman Old Style" pitchFamily="18" charset="0"/>
            </a:endParaRPr>
          </a:p>
          <a:p>
            <a:pPr marL="692150" indent="-609600" fontAlgn="auto">
              <a:spcAft>
                <a:spcPts val="0"/>
              </a:spcAft>
              <a:buFont typeface="Wingdings 2" pitchFamily="18" charset="2"/>
              <a:buNone/>
              <a:defRPr/>
            </a:pPr>
            <a:r>
              <a:rPr lang="it-IT" altLang="it-IT" i="1" dirty="0" smtClean="0">
                <a:solidFill>
                  <a:srgbClr val="0000FF"/>
                </a:solidFill>
                <a:latin typeface="Bookman Old Style" pitchFamily="18" charset="0"/>
              </a:rPr>
              <a:t>Risposta interpretativa </a:t>
            </a:r>
            <a:r>
              <a:rPr lang="it-IT" altLang="it-IT" sz="1600" i="1" dirty="0" smtClean="0"/>
              <a:t>(“ Ho capito bene? E' così, questo è quello che succede in te! Questa risposta può bloccare l’altro)</a:t>
            </a:r>
            <a:endParaRPr lang="it-IT" altLang="it-IT" i="1" dirty="0" smtClean="0">
              <a:solidFill>
                <a:srgbClr val="0000FF"/>
              </a:solidFill>
              <a:latin typeface="Bookman Old Style" pitchFamily="18" charset="0"/>
            </a:endParaRPr>
          </a:p>
          <a:p>
            <a:pPr marL="692150" indent="-609600" fontAlgn="auto">
              <a:spcAft>
                <a:spcPts val="0"/>
              </a:spcAft>
              <a:buFont typeface="Wingdings 2" pitchFamily="18" charset="2"/>
              <a:buNone/>
              <a:defRPr/>
            </a:pPr>
            <a:r>
              <a:rPr lang="it-IT" altLang="it-IT" i="1" dirty="0" smtClean="0">
                <a:solidFill>
                  <a:srgbClr val="0000FF"/>
                </a:solidFill>
                <a:latin typeface="Bookman Old Style" pitchFamily="18" charset="0"/>
              </a:rPr>
              <a:t>Risposta investigatrice </a:t>
            </a:r>
            <a:r>
              <a:rPr lang="it-IT" altLang="it-IT" sz="1600" i="1" dirty="0" smtClean="0"/>
              <a:t>(troppe domande: l’altro si sente pressato!)</a:t>
            </a:r>
          </a:p>
          <a:p>
            <a:pPr marL="692150" indent="-609600" fontAlgn="auto">
              <a:spcAft>
                <a:spcPts val="0"/>
              </a:spcAft>
              <a:buFont typeface="Wingdings 3" pitchFamily="18" charset="2"/>
              <a:buNone/>
              <a:defRPr/>
            </a:pPr>
            <a:r>
              <a:rPr lang="it-IT" altLang="it-IT" i="1" dirty="0" smtClean="0">
                <a:solidFill>
                  <a:srgbClr val="0000FF"/>
                </a:solidFill>
                <a:latin typeface="Bookman Old Style" pitchFamily="18" charset="0"/>
              </a:rPr>
              <a:t>Risposta valutativa </a:t>
            </a:r>
            <a:r>
              <a:rPr lang="it-IT" altLang="it-IT" sz="1600" dirty="0" smtClean="0"/>
              <a:t>(“Questo è bene, è male, è un errore, è cattivo, è geniale, è assurdo. Lei ha torto, ha ragione…” . L'aiutato si sente giudicato!)</a:t>
            </a:r>
            <a:endParaRPr lang="it-IT" altLang="it-IT" sz="1600" i="1" dirty="0" smtClean="0">
              <a:solidFill>
                <a:srgbClr val="0000FF"/>
              </a:solidFill>
              <a:latin typeface="Bookman Old Style" pitchFamily="18" charset="0"/>
            </a:endParaRPr>
          </a:p>
          <a:p>
            <a:pPr marL="692150" indent="-609600" fontAlgn="auto">
              <a:spcAft>
                <a:spcPts val="0"/>
              </a:spcAft>
              <a:buFont typeface="Wingdings 2" pitchFamily="18" charset="2"/>
              <a:buNone/>
              <a:defRPr/>
            </a:pPr>
            <a:r>
              <a:rPr lang="it-IT" altLang="it-IT" i="1" dirty="0" smtClean="0">
                <a:solidFill>
                  <a:srgbClr val="0000FF"/>
                </a:solidFill>
                <a:latin typeface="Bookman Old Style" pitchFamily="18" charset="0"/>
              </a:rPr>
              <a:t>Risposta di supporto </a:t>
            </a:r>
            <a:r>
              <a:rPr lang="it-IT" altLang="it-IT" sz="1600" i="1" dirty="0" smtClean="0"/>
              <a:t>(«Oh come ti capisco!»: già meglio: ma l’altro deve percepire di non essere inferiore nella relazione, in uno stato di dipendenza affettiva!)</a:t>
            </a:r>
            <a:endParaRPr lang="it-IT" altLang="it-IT" i="1" dirty="0" smtClean="0">
              <a:solidFill>
                <a:srgbClr val="0000FF"/>
              </a:solidFill>
              <a:latin typeface="Bookman Old Style" pitchFamily="18" charset="0"/>
            </a:endParaRPr>
          </a:p>
          <a:p>
            <a:pPr marL="692150" indent="-609600" fontAlgn="auto">
              <a:spcAft>
                <a:spcPts val="0"/>
              </a:spcAft>
              <a:buFont typeface="Wingdings 3" pitchFamily="18" charset="2"/>
              <a:buNone/>
              <a:defRPr/>
            </a:pPr>
            <a:r>
              <a:rPr lang="it-IT" altLang="it-IT" b="1" i="1" dirty="0" smtClean="0">
                <a:solidFill>
                  <a:srgbClr val="FF0000"/>
                </a:solidFill>
                <a:latin typeface="Bookman Old Style" pitchFamily="18" charset="0"/>
              </a:rPr>
              <a:t>	Risposta empatica: </a:t>
            </a:r>
          </a:p>
          <a:p>
            <a:pPr marL="692150" indent="-609600" fontAlgn="auto">
              <a:spcAft>
                <a:spcPts val="0"/>
              </a:spcAft>
              <a:buFont typeface="Wingdings 3" pitchFamily="18" charset="2"/>
              <a:buNone/>
              <a:defRPr/>
            </a:pPr>
            <a:r>
              <a:rPr lang="it-IT" altLang="it-IT" sz="1800" b="1" i="1" dirty="0" smtClean="0"/>
              <a:t>	un atteggiamento di sincero interesse, </a:t>
            </a:r>
          </a:p>
          <a:p>
            <a:pPr marL="692150" indent="-609600" fontAlgn="auto">
              <a:spcAft>
                <a:spcPts val="0"/>
              </a:spcAft>
              <a:buFont typeface="Wingdings 3" pitchFamily="18" charset="2"/>
              <a:buNone/>
              <a:defRPr/>
            </a:pPr>
            <a:r>
              <a:rPr lang="it-IT" altLang="it-IT" sz="1800" b="1" i="1" dirty="0" smtClean="0"/>
              <a:t>	di apertura di spirito, di disponibilità totale,</a:t>
            </a:r>
          </a:p>
          <a:p>
            <a:pPr marL="692150" indent="-609600" fontAlgn="auto">
              <a:spcAft>
                <a:spcPts val="0"/>
              </a:spcAft>
              <a:buFont typeface="Wingdings 3" pitchFamily="18" charset="2"/>
              <a:buNone/>
              <a:defRPr/>
            </a:pPr>
            <a:r>
              <a:rPr lang="it-IT" altLang="it-IT" sz="1800" b="1" i="1" dirty="0" smtClean="0"/>
              <a:t>	senza pregiudizi; un atteggiamento lucido</a:t>
            </a:r>
            <a:r>
              <a:rPr lang="it-IT" altLang="it-IT" sz="1800" dirty="0" smtClean="0"/>
              <a:t>, </a:t>
            </a:r>
          </a:p>
          <a:p>
            <a:pPr marL="692150" indent="-609600" fontAlgn="auto">
              <a:spcAft>
                <a:spcPts val="0"/>
              </a:spcAft>
              <a:buFont typeface="Wingdings 3" pitchFamily="18" charset="2"/>
              <a:buNone/>
              <a:defRPr/>
            </a:pPr>
            <a:r>
              <a:rPr lang="it-IT" altLang="it-IT" sz="1800" b="1" dirty="0" smtClean="0"/>
              <a:t>	non direttivo,</a:t>
            </a:r>
            <a:r>
              <a:rPr lang="it-IT" altLang="it-IT" sz="1800" dirty="0" smtClean="0"/>
              <a:t> </a:t>
            </a:r>
            <a:r>
              <a:rPr lang="it-IT" altLang="it-IT" sz="1800" b="1" dirty="0" smtClean="0"/>
              <a:t>cioè mai giudicante</a:t>
            </a:r>
            <a:r>
              <a:rPr lang="it-IT" altLang="it-IT" sz="1800" dirty="0" smtClean="0"/>
              <a:t> </a:t>
            </a:r>
            <a:r>
              <a:rPr lang="it-IT" altLang="it-IT" sz="1800" dirty="0" smtClean="0">
                <a:solidFill>
                  <a:srgbClr val="FF0000"/>
                </a:solidFill>
              </a:rPr>
              <a:t>(C. </a:t>
            </a:r>
            <a:r>
              <a:rPr lang="it-IT" altLang="it-IT" sz="1800" dirty="0" err="1" smtClean="0">
                <a:solidFill>
                  <a:srgbClr val="FF0000"/>
                </a:solidFill>
              </a:rPr>
              <a:t>Rogers</a:t>
            </a:r>
            <a:r>
              <a:rPr lang="it-IT" altLang="it-IT" sz="1800" dirty="0" smtClean="0">
                <a:solidFill>
                  <a:srgbClr val="FF0000"/>
                </a:solidFill>
              </a:rPr>
              <a:t>)</a:t>
            </a:r>
          </a:p>
        </p:txBody>
      </p:sp>
      <p:pic>
        <p:nvPicPr>
          <p:cNvPr id="23554" name="Picture 6" descr="ANd9GcSRVoOfA_3_YrAy-wRmUiUaIjK57Ca0dtK-BOaK7u-xu7yyGQsx"/>
          <p:cNvPicPr>
            <a:picLocks noChangeAspect="1" noChangeArrowheads="1"/>
          </p:cNvPicPr>
          <p:nvPr/>
        </p:nvPicPr>
        <p:blipFill>
          <a:blip r:embed="rId2"/>
          <a:srcRect/>
          <a:stretch>
            <a:fillRect/>
          </a:stretch>
        </p:blipFill>
        <p:spPr bwMode="auto">
          <a:xfrm>
            <a:off x="6443663" y="4365625"/>
            <a:ext cx="2449512" cy="22367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277</TotalTime>
  <Words>2133</Words>
  <Application>Microsoft Office PowerPoint</Application>
  <PresentationFormat>Presentazione su schermo (4:3)</PresentationFormat>
  <Paragraphs>484</Paragraphs>
  <Slides>54</Slides>
  <Notes>1</Notes>
  <HiddenSlides>0</HiddenSlides>
  <MMClips>1</MMClips>
  <ScaleCrop>false</ScaleCrop>
  <HeadingPairs>
    <vt:vector size="6" baseType="variant">
      <vt:variant>
        <vt:lpstr>Caratteri utilizzati</vt:lpstr>
      </vt:variant>
      <vt:variant>
        <vt:i4>12</vt:i4>
      </vt:variant>
      <vt:variant>
        <vt:lpstr>Modello struttura</vt:lpstr>
      </vt:variant>
      <vt:variant>
        <vt:i4>1</vt:i4>
      </vt:variant>
      <vt:variant>
        <vt:lpstr>Titoli diapositive</vt:lpstr>
      </vt:variant>
      <vt:variant>
        <vt:i4>54</vt:i4>
      </vt:variant>
    </vt:vector>
  </HeadingPairs>
  <TitlesOfParts>
    <vt:vector size="67" baseType="lpstr">
      <vt:lpstr>Calibri</vt:lpstr>
      <vt:lpstr>Arial</vt:lpstr>
      <vt:lpstr>Calibri Light</vt:lpstr>
      <vt:lpstr>Bookman Old Style</vt:lpstr>
      <vt:lpstr>Tahoma</vt:lpstr>
      <vt:lpstr>Garamond</vt:lpstr>
      <vt:lpstr>Wingdings 2</vt:lpstr>
      <vt:lpstr>Wingdings</vt:lpstr>
      <vt:lpstr>Wingdings 3</vt:lpstr>
      <vt:lpstr>Times New Roman</vt:lpstr>
      <vt:lpstr>MV Boli</vt:lpstr>
      <vt:lpstr>Lucida Sans Unicode</vt:lpstr>
      <vt:lpstr>Tema di Office</vt:lpstr>
      <vt:lpstr>Comunicazione e relazione</vt:lpstr>
      <vt:lpstr>Diapositiva 2</vt:lpstr>
      <vt:lpstr>Diapositiva 3</vt:lpstr>
      <vt:lpstr>Diapositiva 4</vt:lpstr>
      <vt:lpstr>Diapositiva 5</vt:lpstr>
      <vt:lpstr>Diapositiva 6</vt:lpstr>
      <vt:lpstr>Diapositiva 7</vt:lpstr>
      <vt:lpstr>Diapositiva 8</vt:lpstr>
      <vt:lpstr>Diapositiva 9</vt:lpstr>
      <vt:lpstr>LA RELAZIONE  PASTORALE  D’AIUTO CON LA PERSONA  ANZIANA  o MALATA </vt:lpstr>
      <vt:lpstr>Diapositiva 11</vt:lpstr>
      <vt:lpstr>Diapositiva 12</vt:lpstr>
      <vt:lpstr>Diapositiva 13</vt:lpstr>
      <vt:lpstr>Diapositiva 14</vt:lpstr>
      <vt:lpstr>Diapositiva 15</vt:lpstr>
      <vt:lpstr>Diapositiva 16</vt:lpstr>
      <vt:lpstr>Diapositiva 17</vt:lpstr>
      <vt:lpstr>2.COMUNICAZIONE  NON-VERBALE  (CNV: linguaggio della relazione)  Sguardo Espressione del volto Gestualità Postura Contatto corporeo Prossemica (gestione psicologica dello spazio)  Abbigliamento, oggetti, ambiente, …    “Non mi fido delle parole perché nascondono  molto e rivelano poco di ciò che è realmente  importante e significativo “ (Freud )  </vt:lpstr>
      <vt:lpstr>3.COMUNICAZIONE  PARA-VERBALE (CPV)           Tono della voce      Ritmo      Sospiri      Silenzi      Pause…     “Con il tono giusto si può dire tutto,  con quello  sbagliato non si può dire nulla “  (George Bernard Shaw - scrittore e drammaturgo irlandese )</vt:lpstr>
      <vt:lpstr>Diapositiva 20</vt:lpstr>
      <vt:lpstr>Diapositiva 21</vt:lpstr>
      <vt:lpstr> LA META-COMUNICAZIONE  Cfr. II assioma della Pragmatica:   “Quando non usiamo più la comunicazione per comunicare  ma per comunicare sulla comunicazione,  gli schemi concettuali che adoperiamo non fan parte della comunicazione ma vertono su di essa”  (P. Watzlawick, J. H. Beavin e D. D. Jackson, Pragmatica della comunicazione umana, Astrolabio - Ubaldini, Roma, 1971, p. 33)   </vt:lpstr>
      <vt:lpstr>Diapositiva 23</vt:lpstr>
      <vt:lpstr>L’INCISIVITÀ DELLA COMUNICAZIONE NON-VERBALE</vt:lpstr>
      <vt:lpstr>    A mo’ di esempio:      LO SGUARDO       Il volto è il nostro        biglietto da visita.   Napoleone consigliava: “Per farsi capire dalle persone, bisogna parlare prima di tutto ai loro occhi”     LA VOCE   Il suo volume e la tonalità      hanno un forte peso comunicativo </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COM  UNI  C  AZIONE</vt:lpstr>
      <vt:lpstr>LINGUAGGIO RELIGIOSO (cristiano) e   COMUNICAZIONE PASTORALE  (chiesa cattolica  parrocchia  ministri….)         Il riferimento è a Gesù Cristo     “perfetto comunicatore”      CV, CNV, CPV    (cfr. Communio et Progressio, 1971)</vt:lpstr>
      <vt:lpstr>ELEMENTI FONDAMENTALI  DELLA COMUNICAZIONE DI GESÙ  1. GLOBALITÀ   Gesù comunica con tutto se stesso “Gestis verbisque” = con i gesti e con le parole  (cfr. Dei Verbum 2)  “La figura di Gesù appare caratterizzata principalmente dall’agire. Il parlare di Gesù accompagna il suo agire e lo interpreta”  (C. M. Martini) </vt:lpstr>
      <vt:lpstr>2. LIVELLO COMUNICATIVO  Gesù parte dalla sua esperienza personale e dal linguaggio della sua epoca, per mettersi al livello del suo interlocutore (es. le parabole sono ispirate da immagini tratte dalla vita quotidiana)  SIGNIFICATIVITÀ: “Il tutto nel frammento”  (Von Balthasar)  = comunicazione di grandi  pensieri nel perimetro piccolo  del quotidiano. Il tutto nel semplice.  Senza escludere nessun linguaggio.</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Del Santo</dc:creator>
  <cp:lastModifiedBy>user</cp:lastModifiedBy>
  <cp:revision>35</cp:revision>
  <dcterms:created xsi:type="dcterms:W3CDTF">2018-11-07T20:37:06Z</dcterms:created>
  <dcterms:modified xsi:type="dcterms:W3CDTF">2018-11-12T12:19:04Z</dcterms:modified>
</cp:coreProperties>
</file>