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4"/>
  </p:sldMasterIdLst>
  <p:notesMasterIdLst>
    <p:notesMasterId r:id="rId117"/>
  </p:notesMasterIdLst>
  <p:handoutMasterIdLst>
    <p:handoutMasterId r:id="rId118"/>
  </p:handoutMasterIdLst>
  <p:sldIdLst>
    <p:sldId id="256" r:id="rId5"/>
    <p:sldId id="257" r:id="rId6"/>
    <p:sldId id="375" r:id="rId7"/>
    <p:sldId id="379" r:id="rId8"/>
    <p:sldId id="287" r:id="rId9"/>
    <p:sldId id="396" r:id="rId10"/>
    <p:sldId id="288" r:id="rId11"/>
    <p:sldId id="397" r:id="rId12"/>
    <p:sldId id="398" r:id="rId13"/>
    <p:sldId id="342" r:id="rId14"/>
    <p:sldId id="387" r:id="rId15"/>
    <p:sldId id="289" r:id="rId16"/>
    <p:sldId id="267" r:id="rId17"/>
    <p:sldId id="290" r:id="rId18"/>
    <p:sldId id="330" r:id="rId19"/>
    <p:sldId id="343" r:id="rId20"/>
    <p:sldId id="407" r:id="rId21"/>
    <p:sldId id="441" r:id="rId22"/>
    <p:sldId id="332" r:id="rId23"/>
    <p:sldId id="380" r:id="rId24"/>
    <p:sldId id="381" r:id="rId25"/>
    <p:sldId id="390" r:id="rId26"/>
    <p:sldId id="293" r:id="rId27"/>
    <p:sldId id="294" r:id="rId28"/>
    <p:sldId id="346" r:id="rId29"/>
    <p:sldId id="347" r:id="rId30"/>
    <p:sldId id="296" r:id="rId31"/>
    <p:sldId id="382" r:id="rId32"/>
    <p:sldId id="349" r:id="rId33"/>
    <p:sldId id="350" r:id="rId34"/>
    <p:sldId id="383" r:id="rId35"/>
    <p:sldId id="384" r:id="rId36"/>
    <p:sldId id="300" r:id="rId37"/>
    <p:sldId id="353" r:id="rId38"/>
    <p:sldId id="299" r:id="rId39"/>
    <p:sldId id="354" r:id="rId40"/>
    <p:sldId id="355" r:id="rId41"/>
    <p:sldId id="327" r:id="rId42"/>
    <p:sldId id="274" r:id="rId43"/>
    <p:sldId id="302" r:id="rId44"/>
    <p:sldId id="356" r:id="rId45"/>
    <p:sldId id="357" r:id="rId46"/>
    <p:sldId id="358" r:id="rId47"/>
    <p:sldId id="303" r:id="rId48"/>
    <p:sldId id="304" r:id="rId49"/>
    <p:sldId id="305" r:id="rId50"/>
    <p:sldId id="361" r:id="rId51"/>
    <p:sldId id="362" r:id="rId52"/>
    <p:sldId id="306" r:id="rId53"/>
    <p:sldId id="363" r:id="rId54"/>
    <p:sldId id="404" r:id="rId55"/>
    <p:sldId id="308" r:id="rId56"/>
    <p:sldId id="333" r:id="rId57"/>
    <p:sldId id="386" r:id="rId58"/>
    <p:sldId id="365" r:id="rId59"/>
    <p:sldId id="370" r:id="rId60"/>
    <p:sldId id="310" r:id="rId61"/>
    <p:sldId id="392" r:id="rId62"/>
    <p:sldId id="311" r:id="rId63"/>
    <p:sldId id="312" r:id="rId64"/>
    <p:sldId id="372" r:id="rId65"/>
    <p:sldId id="371" r:id="rId66"/>
    <p:sldId id="337" r:id="rId67"/>
    <p:sldId id="313" r:id="rId68"/>
    <p:sldId id="373" r:id="rId69"/>
    <p:sldId id="405" r:id="rId70"/>
    <p:sldId id="406" r:id="rId71"/>
    <p:sldId id="389" r:id="rId72"/>
    <p:sldId id="315" r:id="rId73"/>
    <p:sldId id="317" r:id="rId74"/>
    <p:sldId id="321" r:id="rId75"/>
    <p:sldId id="322" r:id="rId76"/>
    <p:sldId id="393" r:id="rId77"/>
    <p:sldId id="408" r:id="rId78"/>
    <p:sldId id="409" r:id="rId79"/>
    <p:sldId id="418" r:id="rId80"/>
    <p:sldId id="410" r:id="rId81"/>
    <p:sldId id="411" r:id="rId82"/>
    <p:sldId id="432" r:id="rId83"/>
    <p:sldId id="433" r:id="rId84"/>
    <p:sldId id="413" r:id="rId85"/>
    <p:sldId id="427" r:id="rId86"/>
    <p:sldId id="423" r:id="rId87"/>
    <p:sldId id="429" r:id="rId88"/>
    <p:sldId id="430" r:id="rId89"/>
    <p:sldId id="434" r:id="rId90"/>
    <p:sldId id="431" r:id="rId91"/>
    <p:sldId id="437" r:id="rId92"/>
    <p:sldId id="438" r:id="rId93"/>
    <p:sldId id="415" r:id="rId94"/>
    <p:sldId id="439" r:id="rId95"/>
    <p:sldId id="440" r:id="rId96"/>
    <p:sldId id="323" r:id="rId97"/>
    <p:sldId id="374" r:id="rId98"/>
    <p:sldId id="324" r:id="rId99"/>
    <p:sldId id="399" r:id="rId100"/>
    <p:sldId id="394" r:id="rId101"/>
    <p:sldId id="395" r:id="rId102"/>
    <p:sldId id="325" r:id="rId103"/>
    <p:sldId id="268" r:id="rId104"/>
    <p:sldId id="269" r:id="rId105"/>
    <p:sldId id="338" r:id="rId106"/>
    <p:sldId id="400" r:id="rId107"/>
    <p:sldId id="339" r:id="rId108"/>
    <p:sldId id="340" r:id="rId109"/>
    <p:sldId id="341" r:id="rId110"/>
    <p:sldId id="417" r:id="rId111"/>
    <p:sldId id="424" r:id="rId112"/>
    <p:sldId id="425" r:id="rId113"/>
    <p:sldId id="401" r:id="rId114"/>
    <p:sldId id="402" r:id="rId115"/>
    <p:sldId id="403"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18603FDC-E32A-4AB5-989C-0864C3EAD2B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0" d="100"/>
          <a:sy n="80" d="100"/>
        </p:scale>
        <p:origin x="-84" y="-708"/>
      </p:cViewPr>
      <p:guideLst>
        <p:guide orient="horz" pos="2160"/>
        <p:guide pos="3840"/>
      </p:guideLst>
    </p:cSldViewPr>
  </p:slideViewPr>
  <p:notesTextViewPr>
    <p:cViewPr>
      <p:scale>
        <a:sx n="1" d="1"/>
        <a:sy n="1" d="1"/>
      </p:scale>
      <p:origin x="0" y="0"/>
    </p:cViewPr>
  </p:notesTextViewPr>
  <p:sorterViewPr>
    <p:cViewPr>
      <p:scale>
        <a:sx n="90" d="100"/>
        <a:sy n="90" d="100"/>
      </p:scale>
      <p:origin x="0" y="24972"/>
    </p:cViewPr>
  </p:sorterViewPr>
  <p:notesViewPr>
    <p:cSldViewPr snapToGrid="0">
      <p:cViewPr varScale="1">
        <p:scale>
          <a:sx n="56" d="100"/>
          <a:sy n="56" d="100"/>
        </p:scale>
        <p:origin x="1806" y="90"/>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pPr/>
              <a:t>10/28/2018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pPr/>
              <a:t>‹N›</a:t>
            </a:fld>
            <a:endParaRPr/>
          </a:p>
        </p:txBody>
      </p:sp>
    </p:spTree>
    <p:extLst>
      <p:ext uri="{BB962C8B-B14F-4D97-AF65-F5344CB8AC3E}">
        <p14:creationId xmlns=""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pPr/>
              <a:t>10/28/2018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pPr/>
              <a:t>‹N›</a:t>
            </a:fld>
            <a:endParaRPr/>
          </a:p>
        </p:txBody>
      </p:sp>
    </p:spTree>
    <p:extLst>
      <p:ext uri="{BB962C8B-B14F-4D97-AF65-F5344CB8AC3E}">
        <p14:creationId xmlns=""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water3"/>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 xmlns:a14="http://schemas.microsoft.com/office/drawing/2010/main" val="0"/>
              </a:ext>
            </a:extLst>
          </a:blip>
          <a:srcRect l="2674" r="9901"/>
          <a:stretch/>
        </p:blipFill>
        <p:spPr>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it-IT" smtClean="0"/>
              <a:t>Fare clic per modificare lo stile del titolo</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a:p>
        </p:txBody>
      </p:sp>
    </p:spTree>
    <p:extLst>
      <p:ext uri="{BB962C8B-B14F-4D97-AF65-F5344CB8AC3E}">
        <p14:creationId xmlns="" xmlns:p14="http://schemas.microsoft.com/office/powerpoint/2010/main" val="2942361918"/>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5F4E5243-F52A-4D37-9694-EB26C6C31910}" type="datetime1">
              <a:rPr lang="en-US"/>
              <a:pPr/>
              <a:t>10/28/2018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3536256882"/>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it-IT" smtClean="0"/>
              <a:t>Fare clic per modificare lo stile del titolo</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3A77B6E1-634A-48DC-9E8B-D894023267EF}" type="datetime1">
              <a:rPr lang="en-US"/>
              <a:pPr/>
              <a:t>10/28/2018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1358651680"/>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B2D3E9E-A95C-48F2-B4BF-A71542E0BE9A}" type="datetime1">
              <a:rPr lang="en-US"/>
              <a:pPr/>
              <a:t>10/28/2018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340508237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it-IT" smtClean="0"/>
              <a:t>Fare clic per modificare lo stile del titolo</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50F84E2-2D7A-43CF-AC90-352A289A783A}" type="datetime1">
              <a:rPr lang="en-US"/>
              <a:pPr/>
              <a:t>10/28/2018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3043559973"/>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F12952B5-7A2F-4CC8-B7CE-9234E21C2837}" type="datetime1">
              <a:rPr lang="en-US"/>
              <a:pPr/>
              <a:t>10/28/2018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4249378779"/>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CE1DA07A-9201-4B4B-BAF2-015AFA30F520}" type="datetime1">
              <a:rPr lang="en-US"/>
              <a:pPr/>
              <a:t>10/28/2018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pPr/>
              <a:t>‹N›</a:t>
            </a:fld>
            <a:endParaRPr/>
          </a:p>
        </p:txBody>
      </p:sp>
      <p:sp>
        <p:nvSpPr>
          <p:cNvPr id="10" name="Title 9"/>
          <p:cNvSpPr>
            <a:spLocks noGrp="1"/>
          </p:cNvSpPr>
          <p:nvPr>
            <p:ph type="title"/>
          </p:nvPr>
        </p:nvSpPr>
        <p:spPr/>
        <p:txBody>
          <a:bodyPr/>
          <a:lstStyle/>
          <a:p>
            <a:r>
              <a:rPr lang="it-IT" smtClean="0"/>
              <a:t>Fare clic per modificare lo stile del titolo</a:t>
            </a:r>
            <a:endParaRPr/>
          </a:p>
        </p:txBody>
      </p:sp>
    </p:spTree>
    <p:extLst>
      <p:ext uri="{BB962C8B-B14F-4D97-AF65-F5344CB8AC3E}">
        <p14:creationId xmlns="" xmlns:p14="http://schemas.microsoft.com/office/powerpoint/2010/main" val="10723781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pPr/>
              <a:t>10/28/2018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pPr/>
              <a:t>‹N›</a:t>
            </a:fld>
            <a:endParaRPr/>
          </a:p>
        </p:txBody>
      </p:sp>
      <p:sp>
        <p:nvSpPr>
          <p:cNvPr id="6" name="Title 5"/>
          <p:cNvSpPr>
            <a:spLocks noGrp="1"/>
          </p:cNvSpPr>
          <p:nvPr>
            <p:ph type="title"/>
          </p:nvPr>
        </p:nvSpPr>
        <p:spPr/>
        <p:txBody>
          <a:bodyPr/>
          <a:lstStyle/>
          <a:p>
            <a:r>
              <a:rPr lang="it-IT" smtClean="0"/>
              <a:t>Fare clic per modificare lo stile del titolo</a:t>
            </a:r>
            <a:endParaRPr/>
          </a:p>
        </p:txBody>
      </p:sp>
    </p:spTree>
    <p:extLst>
      <p:ext uri="{BB962C8B-B14F-4D97-AF65-F5344CB8AC3E}">
        <p14:creationId xmlns="" xmlns:p14="http://schemas.microsoft.com/office/powerpoint/2010/main" val="3681886695"/>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Date Placeholder 1"/>
          <p:cNvSpPr>
            <a:spLocks noGrp="1"/>
          </p:cNvSpPr>
          <p:nvPr>
            <p:ph type="dt" sz="half" idx="10"/>
          </p:nvPr>
        </p:nvSpPr>
        <p:spPr/>
        <p:txBody>
          <a:bodyPr/>
          <a:lstStyle/>
          <a:p>
            <a:fld id="{8DDF5F92-E675-4B36-9A60-69A962A68675}" type="datetime1">
              <a:rPr lang="en-US"/>
              <a:pPr/>
              <a:t>10/28/2018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492262428"/>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it-IT" smtClean="0"/>
              <a:t>Fare clic per modificare lo stile del titolo</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F6E2C9B-5FA2-460D-9BE7-B0812FC2A6FF}" type="datetime1">
              <a:rPr lang="en-US"/>
              <a:pPr/>
              <a:t>10/28/2018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1483897657"/>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it-IT" smtClean="0"/>
              <a:t>Fare clic per modificare lo stile del titolo</a:t>
            </a:r>
            <a:endParaRPr/>
          </a:p>
        </p:txBody>
      </p:sp>
      <p:sp>
        <p:nvSpPr>
          <p:cNvPr id="3" name="Picture Placeholder 2"/>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D374940-A916-4C8B-9648-02A2D3898F9E}" type="datetime1">
              <a:rPr lang="en-US"/>
              <a:pPr/>
              <a:t>10/28/2018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pPr/>
              <a:t>‹N›</a:t>
            </a:fld>
            <a:endParaRPr/>
          </a:p>
        </p:txBody>
      </p:sp>
    </p:spTree>
    <p:extLst>
      <p:ext uri="{BB962C8B-B14F-4D97-AF65-F5344CB8AC3E}">
        <p14:creationId xmlns="" xmlns:p14="http://schemas.microsoft.com/office/powerpoint/2010/main" val="4216615129"/>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 xmlns:a14="http://schemas.microsoft.com/office/drawing/2010/main" val="0"/>
              </a:ext>
            </a:extLst>
          </a:blip>
          <a:srcRect l="2674" r="9901"/>
          <a:stretch/>
        </p:blipFill>
        <p:spPr>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it-IT" smtClean="0"/>
              <a:t>Fare clic per modificare lo stile del titolo</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800" cap="all" baseline="0">
                <a:solidFill>
                  <a:schemeClr val="tx1"/>
                </a:solidFill>
              </a:defRPr>
            </a:lvl1pPr>
          </a:lstStyle>
          <a:p>
            <a:fld id="{5586B75A-687E-405C-8A0B-8D00578BA2C3}" type="datetime1">
              <a:rPr lang="en-US"/>
              <a:pPr/>
              <a:t>10/28/2018</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cap="all" baseline="0">
                <a:solidFill>
                  <a:schemeClr val="tx1"/>
                </a:solidFill>
              </a:defRPr>
            </a:lvl1pPr>
          </a:lstStyle>
          <a:p>
            <a:fld id="{4FAB73BC-B049-4115-A692-8D63A059BFB8}" type="slidenum">
              <a:rPr/>
              <a:pPr/>
              <a:t>‹N›</a:t>
            </a:fld>
            <a:endParaRPr/>
          </a:p>
        </p:txBody>
      </p:sp>
    </p:spTree>
    <p:extLst>
      <p:ext uri="{BB962C8B-B14F-4D97-AF65-F5344CB8AC3E}">
        <p14:creationId xmlns=""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pos="6840">
          <p15:clr>
            <a:srgbClr val="F26B43"/>
          </p15:clr>
        </p15:guide>
        <p15:guide id="4" orient="horz" pos="984">
          <p15:clr>
            <a:srgbClr val="F26B43"/>
          </p15:clr>
        </p15:guide>
        <p15:guide id="5" orient="horz" pos="3600">
          <p15:clr>
            <a:srgbClr val="F26B43"/>
          </p15:clr>
        </p15:guide>
        <p15:guide id="6" pos="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739" y="320634"/>
            <a:ext cx="10201318" cy="4215739"/>
          </a:xfrm>
        </p:spPr>
        <p:txBody>
          <a:bodyPr/>
          <a:lstStyle/>
          <a:p>
            <a:r>
              <a:rPr lang="it-IT" sz="5400" cap="small" dirty="0" smtClean="0"/>
              <a:t>Dal bisogno di salute </a:t>
            </a:r>
            <a:br>
              <a:rPr lang="it-IT" sz="5400" cap="small" dirty="0" smtClean="0"/>
            </a:br>
            <a:r>
              <a:rPr lang="it-IT" sz="5400" cap="small" dirty="0" smtClean="0"/>
              <a:t> al desiderio di salvezza.</a:t>
            </a:r>
            <a:br>
              <a:rPr lang="it-IT" sz="5400" cap="small" dirty="0" smtClean="0"/>
            </a:br>
            <a:r>
              <a:rPr lang="it-IT" sz="5400" cap="small" dirty="0" smtClean="0"/>
              <a:t/>
            </a:r>
            <a:br>
              <a:rPr lang="it-IT" sz="5400" cap="small" dirty="0" smtClean="0"/>
            </a:br>
            <a:r>
              <a:rPr lang="it-IT" sz="4800" cap="small" dirty="0" smtClean="0"/>
              <a:t>un percorso umano e spirituale </a:t>
            </a:r>
            <a:br>
              <a:rPr lang="it-IT" sz="4800" cap="small" dirty="0" smtClean="0"/>
            </a:br>
            <a:r>
              <a:rPr lang="it-IT" sz="4800" cap="small" dirty="0" smtClean="0"/>
              <a:t>da vivere con il malato </a:t>
            </a:r>
            <a:br>
              <a:rPr lang="it-IT" sz="4800" cap="small" dirty="0" smtClean="0"/>
            </a:br>
            <a:r>
              <a:rPr lang="it-IT" sz="4800" cap="small" dirty="0" smtClean="0"/>
              <a:t>e la sua famiglia </a:t>
            </a:r>
            <a:endParaRPr lang="it-IT" sz="4800" dirty="0"/>
          </a:p>
        </p:txBody>
      </p:sp>
      <p:sp>
        <p:nvSpPr>
          <p:cNvPr id="3" name="Subtitle 2"/>
          <p:cNvSpPr>
            <a:spLocks noGrp="1"/>
          </p:cNvSpPr>
          <p:nvPr>
            <p:ph type="subTitle" idx="1"/>
          </p:nvPr>
        </p:nvSpPr>
        <p:spPr>
          <a:xfrm>
            <a:off x="1377125" y="5333010"/>
            <a:ext cx="9601200" cy="990600"/>
          </a:xfrm>
        </p:spPr>
        <p:txBody>
          <a:bodyPr>
            <a:normAutofit/>
          </a:bodyPr>
          <a:lstStyle/>
          <a:p>
            <a:pPr algn="r"/>
            <a:r>
              <a:rPr lang="it-IT" sz="2000" b="1" i="1" dirty="0" smtClean="0">
                <a:solidFill>
                  <a:schemeClr val="tx1"/>
                </a:solidFill>
              </a:rPr>
              <a:t>Suor Nadia Pierani</a:t>
            </a:r>
          </a:p>
          <a:p>
            <a:pPr algn="r"/>
            <a:endParaRPr lang="it-IT" sz="2000" b="1" i="1" dirty="0" smtClean="0">
              <a:solidFill>
                <a:schemeClr val="tx1"/>
              </a:solidFill>
            </a:endParaRPr>
          </a:p>
          <a:p>
            <a:pPr algn="r"/>
            <a:r>
              <a:rPr lang="it-IT" sz="2000" b="1" i="1" dirty="0" smtClean="0">
                <a:solidFill>
                  <a:schemeClr val="tx1"/>
                </a:solidFill>
              </a:rPr>
              <a:t>27  Ottobre 2018</a:t>
            </a:r>
            <a:endParaRPr lang="it-IT" sz="2000" b="1" dirty="0" smtClean="0">
              <a:solidFill>
                <a:schemeClr val="tx1"/>
              </a:solidFill>
            </a:endParaRPr>
          </a:p>
          <a:p>
            <a:endParaRPr lang="it-IT" sz="2000" b="1" noProof="1">
              <a:solidFill>
                <a:schemeClr val="accent1">
                  <a:lumMod val="50000"/>
                </a:schemeClr>
              </a:solidFill>
            </a:endParaRPr>
          </a:p>
        </p:txBody>
      </p:sp>
    </p:spTree>
    <p:extLst>
      <p:ext uri="{BB962C8B-B14F-4D97-AF65-F5344CB8AC3E}">
        <p14:creationId xmlns="" xmlns:p14="http://schemas.microsoft.com/office/powerpoint/2010/main" val="150390290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736271" y="285008"/>
            <a:ext cx="5177641" cy="5949537"/>
          </a:xfrm>
        </p:spPr>
        <p:txBody>
          <a:bodyPr>
            <a:noAutofit/>
          </a:bodyPr>
          <a:lstStyle/>
          <a:p>
            <a:pPr>
              <a:lnSpc>
                <a:spcPct val="100000"/>
              </a:lnSpc>
              <a:spcBef>
                <a:spcPts val="0"/>
              </a:spcBef>
              <a:buNone/>
            </a:pPr>
            <a:r>
              <a:rPr lang="it-IT" sz="3600" dirty="0" smtClean="0">
                <a:solidFill>
                  <a:schemeClr val="accent2">
                    <a:lumMod val="50000"/>
                  </a:schemeClr>
                </a:solidFill>
              </a:rPr>
              <a:t>«</a:t>
            </a:r>
            <a:r>
              <a:rPr lang="it-IT" sz="3600" i="1" dirty="0" smtClean="0">
                <a:solidFill>
                  <a:schemeClr val="accent2">
                    <a:lumMod val="50000"/>
                  </a:schemeClr>
                </a:solidFill>
              </a:rPr>
              <a:t>Al termine del giorno </a:t>
            </a:r>
          </a:p>
          <a:p>
            <a:pPr>
              <a:lnSpc>
                <a:spcPct val="100000"/>
              </a:lnSpc>
              <a:spcBef>
                <a:spcPts val="0"/>
              </a:spcBef>
              <a:buNone/>
            </a:pPr>
            <a:r>
              <a:rPr lang="it-IT" sz="3600" i="1" dirty="0" smtClean="0">
                <a:solidFill>
                  <a:schemeClr val="accent2">
                    <a:lumMod val="50000"/>
                  </a:schemeClr>
                </a:solidFill>
              </a:rPr>
              <a:t>o sommo creatore, vegliaci nel riposo con amore di Padre.</a:t>
            </a:r>
          </a:p>
          <a:p>
            <a:pPr>
              <a:lnSpc>
                <a:spcPct val="150000"/>
              </a:lnSpc>
              <a:spcBef>
                <a:spcPts val="0"/>
              </a:spcBef>
              <a:buNone/>
            </a:pPr>
            <a:endParaRPr lang="it-IT" sz="3200" dirty="0" smtClean="0">
              <a:solidFill>
                <a:schemeClr val="accent2">
                  <a:lumMod val="50000"/>
                </a:schemeClr>
              </a:solidFill>
            </a:endParaRPr>
          </a:p>
          <a:p>
            <a:endParaRPr lang="it-IT" sz="3200" dirty="0">
              <a:solidFill>
                <a:schemeClr val="accent2">
                  <a:lumMod val="50000"/>
                </a:schemeClr>
              </a:solidFill>
            </a:endParaRPr>
          </a:p>
        </p:txBody>
      </p:sp>
      <p:pic>
        <p:nvPicPr>
          <p:cNvPr id="5" name="Picture 2" descr="C:\Users\direzionealba\Desktop\foto ORIZZONTI\imagesxxx.jpg"/>
          <p:cNvPicPr>
            <a:picLocks noChangeAspect="1" noChangeArrowheads="1"/>
          </p:cNvPicPr>
          <p:nvPr/>
        </p:nvPicPr>
        <p:blipFill>
          <a:blip r:embed="rId2">
            <a:lum bright="10000"/>
          </a:blip>
          <a:srcRect/>
          <a:stretch>
            <a:fillRect/>
          </a:stretch>
        </p:blipFill>
        <p:spPr bwMode="auto">
          <a:xfrm>
            <a:off x="6417115" y="1128156"/>
            <a:ext cx="5066323" cy="33714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3600" dirty="0" smtClean="0">
                <a:solidFill>
                  <a:schemeClr val="accent2">
                    <a:lumMod val="50000"/>
                  </a:schemeClr>
                </a:solidFill>
              </a:rPr>
              <a:t>Fonte di gioia diventa il superamento del senso d’inutilità della sofferenza, sensazione che a volte è radicata molto fortemente nell’umana sofferenza.</a:t>
            </a:r>
            <a:endParaRPr lang="it-IT" sz="36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489" y="503989"/>
            <a:ext cx="9509760" cy="4142232"/>
          </a:xfrm>
        </p:spPr>
        <p:txBody>
          <a:bodyPr>
            <a:normAutofit/>
          </a:bodyPr>
          <a:lstStyle/>
          <a:p>
            <a:r>
              <a:rPr lang="it-IT" sz="3600" dirty="0" smtClean="0">
                <a:solidFill>
                  <a:schemeClr val="accent2">
                    <a:lumMod val="50000"/>
                  </a:schemeClr>
                </a:solidFill>
              </a:rPr>
              <a:t>La fede cristiana ci ricorda che la sofferenza (ed a maggior ragione la sofferenza offerta) non è inutile, ma può essere considerata come una preghiera che, grazie a Dio, porterà in qualche modo frutto per la salvezza dell’umanità.</a:t>
            </a:r>
          </a:p>
          <a:p>
            <a:endParaRPr lang="it-IT" sz="3600" dirty="0">
              <a:solidFill>
                <a:schemeClr val="accent2">
                  <a:lumMod val="50000"/>
                </a:schemeClr>
              </a:solidFill>
            </a:endParaRPr>
          </a:p>
        </p:txBody>
      </p:sp>
      <p:pic>
        <p:nvPicPr>
          <p:cNvPr id="16386" name="Picture 2" descr="C:\Users\direzionealba\Desktop\imagesi,uou.jpg"/>
          <p:cNvPicPr>
            <a:picLocks noChangeAspect="1" noChangeArrowheads="1"/>
          </p:cNvPicPr>
          <p:nvPr/>
        </p:nvPicPr>
        <p:blipFill>
          <a:blip r:embed="rId2"/>
          <a:srcRect/>
          <a:stretch>
            <a:fillRect/>
          </a:stretch>
        </p:blipFill>
        <p:spPr bwMode="auto">
          <a:xfrm>
            <a:off x="6381257" y="3586348"/>
            <a:ext cx="4720107" cy="2968831"/>
          </a:xfrm>
          <a:prstGeom prst="rect">
            <a:avLst/>
          </a:prstGeom>
          <a:noFill/>
        </p:spPr>
      </p:pic>
    </p:spTree>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0" y="1655895"/>
            <a:ext cx="6263639" cy="4142232"/>
          </a:xfrm>
        </p:spPr>
        <p:txBody>
          <a:bodyPr>
            <a:normAutofit/>
          </a:bodyPr>
          <a:lstStyle/>
          <a:p>
            <a:r>
              <a:rPr lang="it-IT" sz="3200" dirty="0" smtClean="0">
                <a:solidFill>
                  <a:schemeClr val="accent2">
                    <a:lumMod val="50000"/>
                  </a:schemeClr>
                </a:solidFill>
              </a:rPr>
              <a:t>La resurrezione di Gesù che fonda la fede anche nella nostra </a:t>
            </a:r>
            <a:r>
              <a:rPr lang="it-IT" sz="3200" dirty="0" err="1" smtClean="0">
                <a:solidFill>
                  <a:schemeClr val="accent2">
                    <a:lumMod val="50000"/>
                  </a:schemeClr>
                </a:solidFill>
              </a:rPr>
              <a:t>resurrezione…</a:t>
            </a:r>
            <a:r>
              <a:rPr lang="it-IT" sz="3200" dirty="0" smtClean="0">
                <a:solidFill>
                  <a:schemeClr val="accent2">
                    <a:lumMod val="50000"/>
                  </a:schemeClr>
                </a:solidFill>
              </a:rPr>
              <a:t>,  ci indica che in ogni situazione la persona povera e/o malata potrà confidare nell’amore, nella consolazione e nella speranza offerti da Dio</a:t>
            </a:r>
            <a:endParaRPr lang="it-IT" sz="3200" dirty="0">
              <a:solidFill>
                <a:schemeClr val="accent2">
                  <a:lumMod val="50000"/>
                </a:schemeClr>
              </a:solidFill>
            </a:endParaRPr>
          </a:p>
        </p:txBody>
      </p:sp>
      <p:sp>
        <p:nvSpPr>
          <p:cNvPr id="4" name="Titolo 1"/>
          <p:cNvSpPr>
            <a:spLocks noGrp="1"/>
          </p:cNvSpPr>
          <p:nvPr>
            <p:ph type="title"/>
          </p:nvPr>
        </p:nvSpPr>
        <p:spPr>
          <a:ln>
            <a:solidFill>
              <a:schemeClr val="accent2">
                <a:lumMod val="40000"/>
                <a:lumOff val="60000"/>
              </a:schemeClr>
            </a:solidFill>
          </a:ln>
        </p:spPr>
        <p:txBody>
          <a:bodyPr>
            <a:noAutofit/>
          </a:bodyPr>
          <a:lstStyle/>
          <a:p>
            <a:r>
              <a:rPr lang="it-IT" sz="4000" dirty="0" smtClean="0"/>
              <a:t>Relativizzare lo stato di sofferenza alla dimensione escatologica</a:t>
            </a:r>
            <a:endParaRPr lang="it-IT" sz="4000" dirty="0"/>
          </a:p>
        </p:txBody>
      </p:sp>
      <p:pic>
        <p:nvPicPr>
          <p:cNvPr id="15362" name="Picture 2" descr="C:\Users\direzionealba\Desktop\P1030762.JPG"/>
          <p:cNvPicPr>
            <a:picLocks noChangeAspect="1" noChangeArrowheads="1"/>
          </p:cNvPicPr>
          <p:nvPr/>
        </p:nvPicPr>
        <p:blipFill>
          <a:blip r:embed="rId2" cstate="print"/>
          <a:srcRect/>
          <a:stretch>
            <a:fillRect/>
          </a:stretch>
        </p:blipFill>
        <p:spPr bwMode="auto">
          <a:xfrm>
            <a:off x="7834992" y="1603168"/>
            <a:ext cx="3095006" cy="4126675"/>
          </a:xfrm>
          <a:prstGeom prst="rect">
            <a:avLst/>
          </a:prstGeom>
          <a:noFill/>
        </p:spPr>
      </p:pic>
    </p:spTree>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19800" y="457200"/>
            <a:ext cx="5227319" cy="5227320"/>
          </a:xfrm>
        </p:spPr>
        <p:txBody>
          <a:bodyPr>
            <a:normAutofit fontScale="90000"/>
          </a:bodyPr>
          <a:lstStyle/>
          <a:p>
            <a:pPr algn="ctr"/>
            <a:r>
              <a:rPr lang="it-IT" dirty="0" smtClean="0"/>
              <a:t>Nello spazio vuoto creato dal dolore, è accaduta la novità di un evento che ha tolto al dolore e alla morte l’ultima parola. </a:t>
            </a:r>
            <a:br>
              <a:rPr lang="it-IT" dirty="0" smtClean="0"/>
            </a:br>
            <a:r>
              <a:rPr lang="it-IT" dirty="0" smtClean="0"/>
              <a:t>La morte è distrutta dalla Risurrezione.</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endParaRPr lang="it-IT" dirty="0"/>
          </a:p>
        </p:txBody>
      </p:sp>
      <p:pic>
        <p:nvPicPr>
          <p:cNvPr id="1026" name="Picture 2" descr="C:\Users\direzionealba\Desktop\3914780_stock-photo-dramatic-sunset-over-road-to-horizon.jpg"/>
          <p:cNvPicPr>
            <a:picLocks noGrp="1" noChangeAspect="1" noChangeArrowheads="1"/>
          </p:cNvPicPr>
          <p:nvPr>
            <p:ph idx="1"/>
          </p:nvPr>
        </p:nvPicPr>
        <p:blipFill>
          <a:blip r:embed="rId2"/>
          <a:srcRect/>
          <a:stretch>
            <a:fillRect/>
          </a:stretch>
        </p:blipFill>
        <p:spPr bwMode="auto">
          <a:xfrm>
            <a:off x="640080" y="746760"/>
            <a:ext cx="4998720" cy="4998720"/>
          </a:xfrm>
          <a:prstGeom prst="rect">
            <a:avLst/>
          </a:prstGeom>
          <a:noFill/>
        </p:spPr>
      </p:pic>
    </p:spTree>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408986"/>
            <a:ext cx="9509760" cy="4142232"/>
          </a:xfrm>
        </p:spPr>
        <p:txBody>
          <a:bodyPr>
            <a:normAutofit/>
          </a:bodyPr>
          <a:lstStyle/>
          <a:p>
            <a:r>
              <a:rPr lang="it-IT" sz="3600" dirty="0" smtClean="0">
                <a:solidFill>
                  <a:schemeClr val="accent2">
                    <a:lumMod val="50000"/>
                  </a:schemeClr>
                </a:solidFill>
              </a:rPr>
              <a:t>su ogni sofferenza essa getta una luce nuova, che è la luce della salvezza. È questa la luce del Vangelo, cioè della Buona Novella»</a:t>
            </a:r>
            <a:endParaRPr lang="it-IT" sz="3600" dirty="0">
              <a:solidFill>
                <a:schemeClr val="accent2">
                  <a:lumMod val="50000"/>
                </a:schemeClr>
              </a:solidFill>
            </a:endParaRPr>
          </a:p>
        </p:txBody>
      </p:sp>
      <p:pic>
        <p:nvPicPr>
          <p:cNvPr id="14338" name="Picture 2" descr="C:\Users\direzionealba\Desktop\indexuikyuiyui.jpg"/>
          <p:cNvPicPr>
            <a:picLocks noChangeAspect="1" noChangeArrowheads="1"/>
          </p:cNvPicPr>
          <p:nvPr/>
        </p:nvPicPr>
        <p:blipFill>
          <a:blip r:embed="rId2"/>
          <a:srcRect/>
          <a:stretch>
            <a:fillRect/>
          </a:stretch>
        </p:blipFill>
        <p:spPr bwMode="auto">
          <a:xfrm>
            <a:off x="3599380" y="2648197"/>
            <a:ext cx="5247486" cy="3930549"/>
          </a:xfrm>
          <a:prstGeom prst="rect">
            <a:avLst/>
          </a:prstGeom>
          <a:noFill/>
        </p:spPr>
      </p:pic>
    </p:spTree>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2968830"/>
            <a:ext cx="9976064" cy="2746169"/>
          </a:xfrm>
        </p:spPr>
        <p:txBody>
          <a:bodyPr>
            <a:normAutofit/>
          </a:bodyPr>
          <a:lstStyle/>
          <a:p>
            <a:r>
              <a:rPr lang="it-IT" sz="3200" dirty="0" smtClean="0">
                <a:solidFill>
                  <a:schemeClr val="accent2">
                    <a:lumMod val="50000"/>
                  </a:schemeClr>
                </a:solidFill>
              </a:rPr>
              <a:t>«L’uomo trova nella risurrezione una luce completamente nuova, che lo aiuta a farsi strada attraverso il fitto buio delle umiliazioni, dei dubbi, della disperazione e della persecuzione» (n. 20).</a:t>
            </a:r>
          </a:p>
          <a:p>
            <a:r>
              <a:rPr lang="it-IT" sz="3200" cap="small" dirty="0" smtClean="0">
                <a:solidFill>
                  <a:schemeClr val="accent2">
                    <a:lumMod val="50000"/>
                  </a:schemeClr>
                </a:solidFill>
              </a:rPr>
              <a:t>San Giovanni Paolo II</a:t>
            </a:r>
            <a:r>
              <a:rPr lang="it-IT" sz="3200" dirty="0" smtClean="0">
                <a:solidFill>
                  <a:schemeClr val="accent2">
                    <a:lumMod val="50000"/>
                  </a:schemeClr>
                </a:solidFill>
              </a:rPr>
              <a:t>, Salvifici </a:t>
            </a:r>
            <a:r>
              <a:rPr lang="it-IT" sz="3200" dirty="0" err="1" smtClean="0">
                <a:solidFill>
                  <a:schemeClr val="accent2">
                    <a:lumMod val="50000"/>
                  </a:schemeClr>
                </a:solidFill>
              </a:rPr>
              <a:t>doloris</a:t>
            </a:r>
            <a:r>
              <a:rPr lang="it-IT" sz="3200" dirty="0" smtClean="0">
                <a:solidFill>
                  <a:schemeClr val="accent2">
                    <a:lumMod val="50000"/>
                  </a:schemeClr>
                </a:solidFill>
              </a:rPr>
              <a:t>, 1984 </a:t>
            </a:r>
          </a:p>
          <a:p>
            <a:pPr>
              <a:buNone/>
            </a:pPr>
            <a:endParaRPr lang="it-IT" sz="3200" dirty="0">
              <a:solidFill>
                <a:schemeClr val="accent2">
                  <a:lumMod val="50000"/>
                </a:schemeClr>
              </a:solidFill>
            </a:endParaRPr>
          </a:p>
        </p:txBody>
      </p:sp>
      <p:pic>
        <p:nvPicPr>
          <p:cNvPr id="13314" name="Picture 2" descr="C:\Users\direzionealba\Desktop\sole_sorge_sulla_terra.jpg"/>
          <p:cNvPicPr>
            <a:picLocks noChangeAspect="1" noChangeArrowheads="1"/>
          </p:cNvPicPr>
          <p:nvPr/>
        </p:nvPicPr>
        <p:blipFill>
          <a:blip r:embed="rId2" cstate="print"/>
          <a:srcRect/>
          <a:stretch>
            <a:fillRect/>
          </a:stretch>
        </p:blipFill>
        <p:spPr bwMode="auto">
          <a:xfrm>
            <a:off x="3895108" y="475013"/>
            <a:ext cx="3895106" cy="2190997"/>
          </a:xfrm>
          <a:prstGeom prst="rect">
            <a:avLst/>
          </a:prstGeom>
          <a:noFill/>
        </p:spPr>
      </p:pic>
    </p:spTree>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13609" y="1050254"/>
            <a:ext cx="10106692" cy="2892354"/>
          </a:xfrm>
        </p:spPr>
        <p:txBody>
          <a:bodyPr>
            <a:normAutofit/>
          </a:bodyPr>
          <a:lstStyle/>
          <a:p>
            <a:pPr algn="ctr"/>
            <a:r>
              <a:rPr lang="it-IT" sz="3200" dirty="0" smtClean="0">
                <a:solidFill>
                  <a:schemeClr val="accent2">
                    <a:lumMod val="50000"/>
                  </a:schemeClr>
                </a:solidFill>
              </a:rPr>
              <a:t>La prospettiva quindi della vita eterna in Paradiso può essere di grande conforto alle persone malate, permettendo loro di accettare e sopportare (e magari anche offrire) le sofferenze con una certa serenità e speranza.</a:t>
            </a:r>
          </a:p>
          <a:p>
            <a:pPr algn="ctr">
              <a:buNone/>
            </a:pPr>
            <a:endParaRPr lang="it-IT" sz="32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Autofit/>
          </a:bodyPr>
          <a:lstStyle/>
          <a:p>
            <a:r>
              <a:rPr lang="it-IT" sz="2800" dirty="0" smtClean="0"/>
              <a:t>Da questo punto di vista potremmo dire che, mentre resta vero che arrivati ad un certo punto “la medicina non può fare altro”, è altrettanto vero o ancor di più che non esiste un momento in cui “l’operatore sanitario, o il volontario, o l’operatore pastorale, non possa fare altro”:</a:t>
            </a:r>
            <a:endParaRPr lang="it-IT" sz="2800" dirty="0" smtClean="0">
              <a:solidFill>
                <a:schemeClr val="accent2">
                  <a:lumMod val="20000"/>
                  <a:lumOff val="80000"/>
                </a:schemeClr>
              </a:solidFill>
            </a:endParaRPr>
          </a:p>
          <a:p>
            <a:endParaRPr lang="it-IT" sz="2800" dirty="0"/>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t>egli è chiamato, insieme ai familiari e agli amici, a condividere. E questo lo potrà fare sempre. Frutto della condivisione è la “consolazione dell’amore partecipe di Dio”, cioè, quel ristoro reale che nasce dall’esperienza di essere amati, di sapere che Colui che può assicurare la nostra vita per l’eternità partecipa alla nostra sofferenza</a:t>
            </a:r>
            <a:endParaRPr lang="it-IT" sz="3200" dirty="0"/>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t>Da questo presente della consolazione – ecco l’ultimo passo dell’itinerario – scaturisce “la stella della speranza”, la certezza del compimento definitivo di quella domanda di salvezza che ci costituisce.</a:t>
            </a:r>
          </a:p>
          <a:p>
            <a:endParaRPr lang="it-IT" sz="32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a:xfrm>
            <a:off x="736271" y="285008"/>
            <a:ext cx="5177641" cy="5949537"/>
          </a:xfrm>
        </p:spPr>
        <p:txBody>
          <a:bodyPr>
            <a:noAutofit/>
          </a:bodyPr>
          <a:lstStyle/>
          <a:p>
            <a:pPr>
              <a:lnSpc>
                <a:spcPct val="100000"/>
              </a:lnSpc>
              <a:spcBef>
                <a:spcPts val="0"/>
              </a:spcBef>
              <a:buNone/>
            </a:pPr>
            <a:r>
              <a:rPr lang="it-IT" sz="3600" dirty="0" smtClean="0">
                <a:solidFill>
                  <a:schemeClr val="accent2">
                    <a:lumMod val="50000"/>
                  </a:schemeClr>
                </a:solidFill>
              </a:rPr>
              <a:t>«</a:t>
            </a:r>
            <a:r>
              <a:rPr lang="it-IT" sz="3600" i="1" dirty="0" smtClean="0">
                <a:solidFill>
                  <a:schemeClr val="accent2">
                    <a:lumMod val="50000"/>
                  </a:schemeClr>
                </a:solidFill>
              </a:rPr>
              <a:t>Al termine del giorno </a:t>
            </a:r>
          </a:p>
          <a:p>
            <a:pPr>
              <a:lnSpc>
                <a:spcPct val="100000"/>
              </a:lnSpc>
              <a:spcBef>
                <a:spcPts val="0"/>
              </a:spcBef>
              <a:buNone/>
            </a:pPr>
            <a:r>
              <a:rPr lang="it-IT" sz="3600" i="1" dirty="0" smtClean="0">
                <a:solidFill>
                  <a:schemeClr val="accent2">
                    <a:lumMod val="50000"/>
                  </a:schemeClr>
                </a:solidFill>
              </a:rPr>
              <a:t>o sommo creatore, vegliaci nel riposo con amore di Padre.</a:t>
            </a:r>
          </a:p>
          <a:p>
            <a:pPr>
              <a:lnSpc>
                <a:spcPct val="100000"/>
              </a:lnSpc>
              <a:spcBef>
                <a:spcPts val="0"/>
              </a:spcBef>
              <a:buNone/>
            </a:pPr>
            <a:r>
              <a:rPr lang="it-IT" sz="3600" b="1" i="1" dirty="0" smtClean="0">
                <a:solidFill>
                  <a:schemeClr val="accent2">
                    <a:lumMod val="50000"/>
                  </a:schemeClr>
                </a:solidFill>
              </a:rPr>
              <a:t>Dona salute al corpo  </a:t>
            </a:r>
          </a:p>
          <a:p>
            <a:pPr>
              <a:lnSpc>
                <a:spcPct val="100000"/>
              </a:lnSpc>
              <a:spcBef>
                <a:spcPts val="0"/>
              </a:spcBef>
              <a:buNone/>
            </a:pPr>
            <a:r>
              <a:rPr lang="it-IT" sz="3600" i="1" dirty="0" smtClean="0">
                <a:solidFill>
                  <a:schemeClr val="accent2">
                    <a:lumMod val="50000"/>
                  </a:schemeClr>
                </a:solidFill>
              </a:rPr>
              <a:t>e fervore allo spirito,  </a:t>
            </a:r>
          </a:p>
          <a:p>
            <a:pPr>
              <a:lnSpc>
                <a:spcPct val="100000"/>
              </a:lnSpc>
              <a:spcBef>
                <a:spcPts val="0"/>
              </a:spcBef>
              <a:buNone/>
            </a:pPr>
            <a:r>
              <a:rPr lang="it-IT" sz="3600" i="1" dirty="0" smtClean="0">
                <a:solidFill>
                  <a:schemeClr val="accent2">
                    <a:lumMod val="50000"/>
                  </a:schemeClr>
                </a:solidFill>
              </a:rPr>
              <a:t>la tua luce rischiari </a:t>
            </a:r>
          </a:p>
          <a:p>
            <a:pPr>
              <a:lnSpc>
                <a:spcPct val="100000"/>
              </a:lnSpc>
              <a:spcBef>
                <a:spcPts val="0"/>
              </a:spcBef>
              <a:buNone/>
            </a:pPr>
            <a:r>
              <a:rPr lang="it-IT" sz="3600" i="1" dirty="0" smtClean="0">
                <a:solidFill>
                  <a:schemeClr val="accent2">
                    <a:lumMod val="50000"/>
                  </a:schemeClr>
                </a:solidFill>
              </a:rPr>
              <a:t>le ombre della notte … »</a:t>
            </a:r>
            <a:endParaRPr lang="it-IT" sz="3600" dirty="0" smtClean="0">
              <a:solidFill>
                <a:schemeClr val="accent2">
                  <a:lumMod val="50000"/>
                </a:schemeClr>
              </a:solidFill>
            </a:endParaRPr>
          </a:p>
          <a:p>
            <a:pPr>
              <a:lnSpc>
                <a:spcPct val="150000"/>
              </a:lnSpc>
              <a:spcBef>
                <a:spcPts val="0"/>
              </a:spcBef>
              <a:buNone/>
            </a:pPr>
            <a:endParaRPr lang="it-IT" sz="3200" dirty="0" smtClean="0">
              <a:solidFill>
                <a:schemeClr val="accent2">
                  <a:lumMod val="50000"/>
                </a:schemeClr>
              </a:solidFill>
            </a:endParaRPr>
          </a:p>
          <a:p>
            <a:endParaRPr lang="it-IT" sz="3200" dirty="0">
              <a:solidFill>
                <a:schemeClr val="accent2">
                  <a:lumMod val="50000"/>
                </a:schemeClr>
              </a:solidFill>
            </a:endParaRPr>
          </a:p>
        </p:txBody>
      </p:sp>
      <p:pic>
        <p:nvPicPr>
          <p:cNvPr id="5" name="Picture 2" descr="C:\Users\direzionealba\Desktop\foto ORIZZONTI\imagesxxx.jpg"/>
          <p:cNvPicPr>
            <a:picLocks noChangeAspect="1" noChangeArrowheads="1"/>
          </p:cNvPicPr>
          <p:nvPr/>
        </p:nvPicPr>
        <p:blipFill>
          <a:blip r:embed="rId2">
            <a:lum bright="10000"/>
          </a:blip>
          <a:srcRect/>
          <a:stretch>
            <a:fillRect/>
          </a:stretch>
        </p:blipFill>
        <p:spPr bwMode="auto">
          <a:xfrm>
            <a:off x="6417115" y="1128156"/>
            <a:ext cx="5066323" cy="33714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77786" y="743673"/>
            <a:ext cx="9509760" cy="4142232"/>
          </a:xfrm>
        </p:spPr>
        <p:txBody>
          <a:bodyPr>
            <a:noAutofit/>
          </a:bodyPr>
          <a:lstStyle/>
          <a:p>
            <a:pPr algn="ctr">
              <a:lnSpc>
                <a:spcPct val="100000"/>
              </a:lnSpc>
              <a:spcBef>
                <a:spcPts val="0"/>
              </a:spcBef>
              <a:buNone/>
            </a:pPr>
            <a:r>
              <a:rPr lang="it-IT" sz="4800" dirty="0" smtClean="0">
                <a:solidFill>
                  <a:schemeClr val="accent2">
                    <a:lumMod val="50000"/>
                  </a:schemeClr>
                </a:solidFill>
              </a:rPr>
              <a:t>  </a:t>
            </a:r>
            <a:r>
              <a:rPr lang="it-IT" sz="5400" dirty="0" smtClean="0">
                <a:solidFill>
                  <a:schemeClr val="accent2">
                    <a:lumMod val="50000"/>
                  </a:schemeClr>
                </a:solidFill>
              </a:rPr>
              <a:t>       </a:t>
            </a:r>
            <a:r>
              <a:rPr lang="it-IT" sz="4000" i="1" dirty="0" smtClean="0">
                <a:solidFill>
                  <a:schemeClr val="accent2">
                    <a:lumMod val="50000"/>
                  </a:schemeClr>
                </a:solidFill>
              </a:rPr>
              <a:t>Lettera scritta dal Papa </a:t>
            </a:r>
          </a:p>
          <a:p>
            <a:pPr algn="ctr">
              <a:lnSpc>
                <a:spcPct val="100000"/>
              </a:lnSpc>
              <a:spcBef>
                <a:spcPts val="0"/>
              </a:spcBef>
              <a:buNone/>
            </a:pPr>
            <a:r>
              <a:rPr lang="it-IT" sz="4000" i="1" dirty="0" smtClean="0">
                <a:solidFill>
                  <a:schemeClr val="accent2">
                    <a:lumMod val="50000"/>
                  </a:schemeClr>
                </a:solidFill>
              </a:rPr>
              <a:t>Benedetto </a:t>
            </a:r>
            <a:r>
              <a:rPr lang="it-IT" sz="4000" i="1" dirty="0" err="1" smtClean="0">
                <a:solidFill>
                  <a:schemeClr val="accent2">
                    <a:lumMod val="50000"/>
                  </a:schemeClr>
                </a:solidFill>
              </a:rPr>
              <a:t>XVI</a:t>
            </a:r>
            <a:r>
              <a:rPr lang="it-IT" sz="4000" i="1" dirty="0" smtClean="0">
                <a:solidFill>
                  <a:schemeClr val="accent2">
                    <a:lumMod val="50000"/>
                  </a:schemeClr>
                </a:solidFill>
              </a:rPr>
              <a:t>   </a:t>
            </a:r>
          </a:p>
          <a:p>
            <a:pPr algn="ctr">
              <a:lnSpc>
                <a:spcPct val="100000"/>
              </a:lnSpc>
              <a:spcBef>
                <a:spcPts val="0"/>
              </a:spcBef>
              <a:buNone/>
            </a:pPr>
            <a:r>
              <a:rPr lang="it-IT" sz="4000" i="1" dirty="0" smtClean="0">
                <a:solidFill>
                  <a:schemeClr val="accent2">
                    <a:lumMod val="50000"/>
                  </a:schemeClr>
                </a:solidFill>
              </a:rPr>
              <a:t>al “Corriere della sera”  </a:t>
            </a:r>
          </a:p>
          <a:p>
            <a:pPr algn="ctr">
              <a:lnSpc>
                <a:spcPct val="100000"/>
              </a:lnSpc>
              <a:spcBef>
                <a:spcPts val="0"/>
              </a:spcBef>
              <a:buNone/>
            </a:pPr>
            <a:r>
              <a:rPr lang="it-IT" sz="4000" i="1" dirty="0" smtClean="0">
                <a:solidFill>
                  <a:schemeClr val="accent2">
                    <a:lumMod val="50000"/>
                  </a:schemeClr>
                </a:solidFill>
              </a:rPr>
              <a:t>il 7 Febbraio 2018</a:t>
            </a:r>
          </a:p>
          <a:p>
            <a:pPr algn="ctr">
              <a:lnSpc>
                <a:spcPct val="100000"/>
              </a:lnSpc>
              <a:spcBef>
                <a:spcPts val="0"/>
              </a:spcBef>
              <a:buNone/>
            </a:pPr>
            <a:endParaRPr lang="it-IT" sz="4000" i="1" dirty="0" smtClean="0">
              <a:solidFill>
                <a:schemeClr val="accent2">
                  <a:lumMod val="50000"/>
                </a:schemeClr>
              </a:solidFill>
            </a:endParaRPr>
          </a:p>
          <a:p>
            <a:pPr algn="ctr">
              <a:lnSpc>
                <a:spcPct val="100000"/>
              </a:lnSpc>
              <a:spcBef>
                <a:spcPts val="0"/>
              </a:spcBef>
              <a:buNone/>
            </a:pPr>
            <a:endParaRPr lang="it-IT" sz="4400" i="1"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14685" t="28984" r="38490" b="35692"/>
          <a:stretch>
            <a:fillRect/>
          </a:stretch>
        </p:blipFill>
        <p:spPr bwMode="auto">
          <a:xfrm>
            <a:off x="772955" y="259080"/>
            <a:ext cx="11167585" cy="598932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Pellegrinaggio verso </a:t>
            </a:r>
            <a:r>
              <a:rPr lang="it-IT" dirty="0" err="1" smtClean="0"/>
              <a:t>Casa…</a:t>
            </a:r>
            <a:endParaRPr lang="it-IT" dirty="0"/>
          </a:p>
        </p:txBody>
      </p:sp>
      <p:pic>
        <p:nvPicPr>
          <p:cNvPr id="4" name="Picture 2" descr="\\spazioalba\condivisidirezionealba\PER PORTATILE\La dimens spirit nella cura del malato\foto ORIZZONTI\images,,,,.jpg"/>
          <p:cNvPicPr>
            <a:picLocks noChangeAspect="1" noChangeArrowheads="1"/>
          </p:cNvPicPr>
          <p:nvPr/>
        </p:nvPicPr>
        <p:blipFill>
          <a:blip r:embed="rId2"/>
          <a:srcRect/>
          <a:stretch>
            <a:fillRect/>
          </a:stretch>
        </p:blipFill>
        <p:spPr bwMode="auto">
          <a:xfrm>
            <a:off x="2999954" y="1752600"/>
            <a:ext cx="6528918" cy="40690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47073" y="1760518"/>
            <a:ext cx="9509760" cy="2027712"/>
          </a:xfrm>
        </p:spPr>
        <p:txBody>
          <a:bodyPr>
            <a:normAutofit/>
          </a:bodyPr>
          <a:lstStyle/>
          <a:p>
            <a:pPr>
              <a:spcBef>
                <a:spcPct val="0"/>
              </a:spcBef>
              <a:buNone/>
            </a:pPr>
            <a:r>
              <a:rPr lang="it-IT" sz="4400" dirty="0" smtClean="0">
                <a:solidFill>
                  <a:schemeClr val="accent2">
                    <a:lumMod val="50000"/>
                  </a:schemeClr>
                </a:solidFill>
                <a:latin typeface="+mj-lt"/>
                <a:ea typeface="+mj-ea"/>
                <a:cs typeface="+mj-cs"/>
              </a:rPr>
              <a:t> </a:t>
            </a:r>
            <a:r>
              <a:rPr lang="it-IT" sz="4000" dirty="0" smtClean="0">
                <a:solidFill>
                  <a:schemeClr val="accent2">
                    <a:lumMod val="50000"/>
                  </a:schemeClr>
                </a:solidFill>
              </a:rPr>
              <a:t>la richiesta di salute è naturale </a:t>
            </a:r>
          </a:p>
          <a:p>
            <a:pPr>
              <a:spcBef>
                <a:spcPct val="0"/>
              </a:spcBef>
              <a:buNone/>
            </a:pPr>
            <a:r>
              <a:rPr lang="it-IT" sz="4000" dirty="0" smtClean="0">
                <a:solidFill>
                  <a:schemeClr val="accent2">
                    <a:lumMod val="50000"/>
                  </a:schemeClr>
                </a:solidFill>
              </a:rPr>
              <a:t>e legittima per ogni uomo</a:t>
            </a:r>
            <a:endParaRPr lang="it-IT" sz="4000" dirty="0">
              <a:solidFill>
                <a:schemeClr val="accent2">
                  <a:lumMod val="50000"/>
                </a:schemeClr>
              </a:solidFill>
            </a:endParaRPr>
          </a:p>
        </p:txBody>
      </p:sp>
      <p:sp>
        <p:nvSpPr>
          <p:cNvPr id="4" name="Titolo 1"/>
          <p:cNvSpPr>
            <a:spLocks noGrp="1"/>
          </p:cNvSpPr>
          <p:nvPr>
            <p:ph type="title"/>
          </p:nvPr>
        </p:nvSpPr>
        <p:spPr>
          <a:xfrm>
            <a:off x="1341120" y="433342"/>
            <a:ext cx="9509759" cy="1088136"/>
          </a:xfrm>
        </p:spPr>
        <p:txBody>
          <a:bodyPr>
            <a:noAutofit/>
          </a:bodyPr>
          <a:lstStyle/>
          <a:p>
            <a:r>
              <a:rPr lang="it-IT" sz="4000" dirty="0" smtClean="0"/>
              <a:t>La salute è un bisogno fondamentale dell’</a:t>
            </a:r>
            <a:r>
              <a:rPr lang="it-IT" sz="4000" dirty="0" err="1" smtClean="0"/>
              <a:t>uomo…</a:t>
            </a:r>
            <a:endParaRPr lang="it-IT" sz="40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55023" y="2344664"/>
            <a:ext cx="10438411" cy="4142232"/>
          </a:xfrm>
        </p:spPr>
        <p:txBody>
          <a:bodyPr>
            <a:normAutofit/>
          </a:bodyPr>
          <a:lstStyle/>
          <a:p>
            <a:pPr algn="ctr">
              <a:buNone/>
            </a:pPr>
            <a:r>
              <a:rPr lang="it-IT" sz="4000" dirty="0" smtClean="0">
                <a:solidFill>
                  <a:schemeClr val="accent2">
                    <a:lumMod val="50000"/>
                  </a:schemeClr>
                </a:solidFill>
              </a:rPr>
              <a:t>La malattia dà voce al grido </a:t>
            </a:r>
          </a:p>
          <a:p>
            <a:pPr algn="ctr">
              <a:buNone/>
            </a:pPr>
            <a:r>
              <a:rPr lang="it-IT" sz="4000" dirty="0" smtClean="0">
                <a:solidFill>
                  <a:schemeClr val="accent2">
                    <a:lumMod val="50000"/>
                  </a:schemeClr>
                </a:solidFill>
              </a:rPr>
              <a:t>strutturalmente presente </a:t>
            </a:r>
          </a:p>
          <a:p>
            <a:pPr algn="ctr">
              <a:buNone/>
            </a:pPr>
            <a:r>
              <a:rPr lang="it-IT" sz="4000" dirty="0" smtClean="0">
                <a:solidFill>
                  <a:schemeClr val="accent2">
                    <a:lumMod val="50000"/>
                  </a:schemeClr>
                </a:solidFill>
              </a:rPr>
              <a:t>nel  cuore di ogni uomo</a:t>
            </a:r>
          </a:p>
          <a:p>
            <a:pPr algn="ctr"/>
            <a:endParaRPr lang="it-IT" sz="4000" dirty="0" smtClean="0">
              <a:solidFill>
                <a:schemeClr val="accent2">
                  <a:lumMod val="50000"/>
                </a:schemeClr>
              </a:solidFill>
            </a:endParaRPr>
          </a:p>
          <a:p>
            <a:pPr algn="ctr"/>
            <a:endParaRPr lang="it-IT" sz="4000" dirty="0" smtClean="0">
              <a:solidFill>
                <a:schemeClr val="accent2">
                  <a:lumMod val="50000"/>
                </a:schemeClr>
              </a:solidFill>
            </a:endParaRPr>
          </a:p>
          <a:p>
            <a:pPr algn="ctr"/>
            <a:endParaRPr lang="it-IT" sz="4000" dirty="0">
              <a:solidFill>
                <a:schemeClr val="accent2">
                  <a:lumMod val="50000"/>
                </a:schemeClr>
              </a:solidFill>
            </a:endParaRPr>
          </a:p>
        </p:txBody>
      </p:sp>
      <p:sp>
        <p:nvSpPr>
          <p:cNvPr id="4" name="Title 1"/>
          <p:cNvSpPr txBox="1">
            <a:spLocks/>
          </p:cNvSpPr>
          <p:nvPr/>
        </p:nvSpPr>
        <p:spPr>
          <a:xfrm>
            <a:off x="1211284" y="417576"/>
            <a:ext cx="9791996" cy="1088136"/>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accent2">
                    <a:lumMod val="50000"/>
                  </a:schemeClr>
                </a:solidFill>
                <a:effectLst/>
                <a:uLnTx/>
                <a:uFillTx/>
                <a:latin typeface="+mj-lt"/>
                <a:ea typeface="+mj-ea"/>
                <a:cs typeface="+mj-cs"/>
              </a:rPr>
              <a:t>BISOGNO  </a:t>
            </a:r>
            <a:r>
              <a:rPr kumimoji="0" lang="it-IT" sz="4400" b="0" i="0" u="none" strike="noStrike" kern="1200" cap="none" spc="0" normalizeH="0" baseline="0" noProof="0" dirty="0" err="1" smtClean="0">
                <a:ln>
                  <a:noFill/>
                </a:ln>
                <a:solidFill>
                  <a:schemeClr val="accent2">
                    <a:lumMod val="50000"/>
                  </a:schemeClr>
                </a:solidFill>
                <a:effectLst/>
                <a:uLnTx/>
                <a:uFillTx/>
                <a:latin typeface="+mj-lt"/>
                <a:ea typeface="+mj-ea"/>
                <a:cs typeface="+mj-cs"/>
              </a:rPr>
              <a:t>DI</a:t>
            </a:r>
            <a:r>
              <a:rPr kumimoji="0" lang="it-IT" sz="4400" b="0" i="0" u="none" strike="noStrike" kern="1200" cap="none" spc="0" normalizeH="0" baseline="0" noProof="0" dirty="0" smtClean="0">
                <a:ln>
                  <a:noFill/>
                </a:ln>
                <a:solidFill>
                  <a:schemeClr val="accent2">
                    <a:lumMod val="50000"/>
                  </a:schemeClr>
                </a:solidFill>
                <a:effectLst/>
                <a:uLnTx/>
                <a:uFillTx/>
                <a:latin typeface="+mj-lt"/>
                <a:ea typeface="+mj-ea"/>
                <a:cs typeface="+mj-cs"/>
              </a:rPr>
              <a:t>  SALUTE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400" b="0" i="0" u="none" strike="noStrike" kern="1200" cap="none" spc="0" normalizeH="0" baseline="0" noProof="0" dirty="0" smtClean="0">
                <a:ln>
                  <a:noFill/>
                </a:ln>
                <a:solidFill>
                  <a:schemeClr val="accent2">
                    <a:lumMod val="50000"/>
                  </a:schemeClr>
                </a:solidFill>
                <a:effectLst/>
                <a:uLnTx/>
                <a:uFillTx/>
                <a:latin typeface="+mj-lt"/>
                <a:ea typeface="+mj-ea"/>
                <a:cs typeface="+mj-cs"/>
              </a:rPr>
              <a:t>E</a:t>
            </a:r>
            <a:r>
              <a:rPr kumimoji="0" lang="it-IT" sz="4400" b="0" i="0" u="none" strike="noStrike" kern="1200" cap="none" spc="0" normalizeH="0" noProof="0" dirty="0" smtClean="0">
                <a:ln>
                  <a:noFill/>
                </a:ln>
                <a:solidFill>
                  <a:schemeClr val="accent2">
                    <a:lumMod val="50000"/>
                  </a:schemeClr>
                </a:solidFill>
                <a:effectLst/>
                <a:uLnTx/>
                <a:uFillTx/>
                <a:latin typeface="+mj-lt"/>
                <a:ea typeface="+mj-ea"/>
                <a:cs typeface="+mj-cs"/>
              </a:rPr>
              <a:t>  DESIDERIO  </a:t>
            </a:r>
            <a:r>
              <a:rPr kumimoji="0" lang="it-IT" sz="4400" b="0" i="0" u="none" strike="noStrike" kern="1200" cap="none" spc="0" normalizeH="0" noProof="0" dirty="0" err="1" smtClean="0">
                <a:ln>
                  <a:noFill/>
                </a:ln>
                <a:solidFill>
                  <a:schemeClr val="accent2">
                    <a:lumMod val="50000"/>
                  </a:schemeClr>
                </a:solidFill>
                <a:effectLst/>
                <a:uLnTx/>
                <a:uFillTx/>
                <a:latin typeface="+mj-lt"/>
                <a:ea typeface="+mj-ea"/>
                <a:cs typeface="+mj-cs"/>
              </a:rPr>
              <a:t>DI</a:t>
            </a:r>
            <a:r>
              <a:rPr kumimoji="0" lang="it-IT" sz="4400" b="0" i="0" u="none" strike="noStrike" kern="1200" cap="none" spc="0" normalizeH="0" noProof="0" dirty="0" smtClean="0">
                <a:ln>
                  <a:noFill/>
                </a:ln>
                <a:solidFill>
                  <a:schemeClr val="accent2">
                    <a:lumMod val="50000"/>
                  </a:schemeClr>
                </a:solidFill>
                <a:effectLst/>
                <a:uLnTx/>
                <a:uFillTx/>
                <a:latin typeface="+mj-lt"/>
                <a:ea typeface="+mj-ea"/>
                <a:cs typeface="+mj-cs"/>
              </a:rPr>
              <a:t>  SALVEZZA</a:t>
            </a:r>
            <a:endParaRPr kumimoji="0" lang="it-IT" sz="4400" b="0"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rezionealba\Desktop\index6.jpg"/>
          <p:cNvPicPr>
            <a:picLocks noGrp="1" noChangeAspect="1" noChangeArrowheads="1"/>
          </p:cNvPicPr>
          <p:nvPr>
            <p:ph idx="1"/>
          </p:nvPr>
        </p:nvPicPr>
        <p:blipFill>
          <a:blip r:embed="rId2"/>
          <a:srcRect/>
          <a:stretch>
            <a:fillRect/>
          </a:stretch>
        </p:blipFill>
        <p:spPr bwMode="auto">
          <a:xfrm>
            <a:off x="3428077" y="1951471"/>
            <a:ext cx="5599544" cy="3986874"/>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2006930" y="327009"/>
            <a:ext cx="9488384" cy="1200329"/>
          </a:xfrm>
          <a:prstGeom prst="rect">
            <a:avLst/>
          </a:prstGeom>
        </p:spPr>
        <p:txBody>
          <a:bodyPr wrap="square">
            <a:spAutoFit/>
          </a:bodyPr>
          <a:lstStyle/>
          <a:p>
            <a:pPr algn="ctr">
              <a:lnSpc>
                <a:spcPct val="90000"/>
              </a:lnSpc>
              <a:spcBef>
                <a:spcPct val="0"/>
              </a:spcBef>
            </a:pPr>
            <a:r>
              <a:rPr lang="it-IT" sz="4000" dirty="0" smtClean="0">
                <a:solidFill>
                  <a:schemeClr val="accent2">
                    <a:lumMod val="50000"/>
                  </a:schemeClr>
                </a:solidFill>
                <a:ea typeface="+mj-ea"/>
                <a:cs typeface="+mj-cs"/>
              </a:rPr>
              <a:t>L’uomo è capace d’infinito e al contempo legato alla finitudine.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6107" y="546265"/>
            <a:ext cx="9509760" cy="5133109"/>
          </a:xfrm>
        </p:spPr>
        <p:txBody>
          <a:bodyPr>
            <a:normAutofit/>
          </a:bodyPr>
          <a:lstStyle/>
          <a:p>
            <a:pPr>
              <a:buNone/>
            </a:pPr>
            <a:r>
              <a:rPr lang="it-IT" sz="4000" dirty="0" smtClean="0">
                <a:solidFill>
                  <a:schemeClr val="accent2">
                    <a:lumMod val="50000"/>
                  </a:schemeClr>
                </a:solidFill>
              </a:rPr>
              <a:t>C’è una speranza per me? </a:t>
            </a:r>
          </a:p>
          <a:p>
            <a:pPr>
              <a:buNone/>
            </a:pPr>
            <a:r>
              <a:rPr lang="it-IT" sz="4000" dirty="0" smtClean="0">
                <a:solidFill>
                  <a:schemeClr val="accent2">
                    <a:lumMod val="50000"/>
                  </a:schemeClr>
                </a:solidFill>
              </a:rPr>
              <a:t>Tornerò a star bene? </a:t>
            </a:r>
          </a:p>
          <a:p>
            <a:pPr>
              <a:buNone/>
            </a:pPr>
            <a:r>
              <a:rPr lang="it-IT" sz="4000" dirty="0" smtClean="0">
                <a:solidFill>
                  <a:schemeClr val="accent2">
                    <a:lumMod val="50000"/>
                  </a:schemeClr>
                </a:solidFill>
              </a:rPr>
              <a:t>Guarirò? </a:t>
            </a:r>
          </a:p>
          <a:p>
            <a:pPr>
              <a:buNone/>
            </a:pPr>
            <a:endParaRPr lang="it-IT" sz="2800" dirty="0">
              <a:solidFill>
                <a:schemeClr val="accent2">
                  <a:lumMod val="50000"/>
                </a:schemeClr>
              </a:solidFill>
            </a:endParaRPr>
          </a:p>
        </p:txBody>
      </p:sp>
      <p:pic>
        <p:nvPicPr>
          <p:cNvPr id="1026" name="Picture 2" descr="C:\Users\direzionealba\Desktop\PRIMAVERA\9.jpg"/>
          <p:cNvPicPr>
            <a:picLocks noChangeAspect="1" noChangeArrowheads="1"/>
          </p:cNvPicPr>
          <p:nvPr/>
        </p:nvPicPr>
        <p:blipFill>
          <a:blip r:embed="rId2"/>
          <a:srcRect/>
          <a:stretch>
            <a:fillRect/>
          </a:stretch>
        </p:blipFill>
        <p:spPr bwMode="auto">
          <a:xfrm rot="987055">
            <a:off x="6537725" y="1640835"/>
            <a:ext cx="4914977" cy="37004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6107" y="546265"/>
            <a:ext cx="9509760" cy="5133109"/>
          </a:xfrm>
        </p:spPr>
        <p:txBody>
          <a:bodyPr>
            <a:normAutofit/>
          </a:bodyPr>
          <a:lstStyle/>
          <a:p>
            <a:pPr>
              <a:buNone/>
            </a:pPr>
            <a:r>
              <a:rPr lang="it-IT" sz="4000" dirty="0" smtClean="0">
                <a:solidFill>
                  <a:schemeClr val="accent2">
                    <a:lumMod val="50000"/>
                  </a:schemeClr>
                </a:solidFill>
              </a:rPr>
              <a:t>C’è una speranza per me? </a:t>
            </a:r>
          </a:p>
          <a:p>
            <a:pPr>
              <a:buNone/>
            </a:pPr>
            <a:r>
              <a:rPr lang="it-IT" sz="4000" dirty="0" smtClean="0">
                <a:solidFill>
                  <a:schemeClr val="accent2">
                    <a:lumMod val="50000"/>
                  </a:schemeClr>
                </a:solidFill>
              </a:rPr>
              <a:t>Tornerò a star bene? </a:t>
            </a:r>
          </a:p>
          <a:p>
            <a:pPr>
              <a:buNone/>
            </a:pPr>
            <a:r>
              <a:rPr lang="it-IT" sz="4000" dirty="0" smtClean="0">
                <a:solidFill>
                  <a:schemeClr val="accent2">
                    <a:lumMod val="50000"/>
                  </a:schemeClr>
                </a:solidFill>
              </a:rPr>
              <a:t>Guarirò? </a:t>
            </a:r>
          </a:p>
          <a:p>
            <a:pPr>
              <a:buNone/>
            </a:pPr>
            <a:r>
              <a:rPr lang="it-IT" sz="4800" dirty="0" smtClean="0">
                <a:solidFill>
                  <a:schemeClr val="accent2">
                    <a:lumMod val="50000"/>
                  </a:schemeClr>
                </a:solidFill>
              </a:rPr>
              <a:t>Fammi stare bene! </a:t>
            </a:r>
          </a:p>
          <a:p>
            <a:pPr>
              <a:buNone/>
            </a:pPr>
            <a:r>
              <a:rPr lang="it-IT" sz="4800" dirty="0" smtClean="0">
                <a:solidFill>
                  <a:schemeClr val="accent2">
                    <a:lumMod val="50000"/>
                  </a:schemeClr>
                </a:solidFill>
              </a:rPr>
              <a:t>Fammi vivere! </a:t>
            </a:r>
          </a:p>
          <a:p>
            <a:pPr>
              <a:buNone/>
            </a:pPr>
            <a:r>
              <a:rPr lang="it-IT" sz="4800" dirty="0" smtClean="0">
                <a:solidFill>
                  <a:schemeClr val="accent2">
                    <a:lumMod val="50000"/>
                  </a:schemeClr>
                </a:solidFill>
              </a:rPr>
              <a:t>Fammi durare! </a:t>
            </a:r>
          </a:p>
          <a:p>
            <a:endParaRPr lang="it-IT" sz="2800" dirty="0">
              <a:solidFill>
                <a:schemeClr val="accent2">
                  <a:lumMod val="50000"/>
                </a:schemeClr>
              </a:solidFill>
            </a:endParaRPr>
          </a:p>
        </p:txBody>
      </p:sp>
      <p:pic>
        <p:nvPicPr>
          <p:cNvPr id="1026" name="Picture 2" descr="C:\Users\direzionealba\Desktop\PRIMAVERA\9.jpg"/>
          <p:cNvPicPr>
            <a:picLocks noChangeAspect="1" noChangeArrowheads="1"/>
          </p:cNvPicPr>
          <p:nvPr/>
        </p:nvPicPr>
        <p:blipFill>
          <a:blip r:embed="rId2"/>
          <a:srcRect/>
          <a:stretch>
            <a:fillRect/>
          </a:stretch>
        </p:blipFill>
        <p:spPr bwMode="auto">
          <a:xfrm rot="987055">
            <a:off x="6537725" y="1640835"/>
            <a:ext cx="4914977" cy="37004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18605" y="408987"/>
            <a:ext cx="9509760" cy="1609819"/>
          </a:xfrm>
        </p:spPr>
        <p:txBody>
          <a:bodyPr>
            <a:normAutofit/>
          </a:bodyPr>
          <a:lstStyle/>
          <a:p>
            <a:r>
              <a:rPr lang="it-IT" sz="3600" dirty="0" smtClean="0">
                <a:solidFill>
                  <a:schemeClr val="accent1">
                    <a:lumMod val="50000"/>
                  </a:schemeClr>
                </a:solidFill>
              </a:rPr>
              <a:t>Questa “irriducibile speranza” accompagna sempre il malato. </a:t>
            </a:r>
            <a:endParaRPr lang="it-IT" sz="2800" dirty="0" smtClean="0">
              <a:solidFill>
                <a:schemeClr val="accent1">
                  <a:lumMod val="50000"/>
                </a:schemeClr>
              </a:solidFill>
            </a:endParaRPr>
          </a:p>
          <a:p>
            <a:pPr>
              <a:buNone/>
            </a:pPr>
            <a:endParaRPr lang="it-IT" sz="3600" dirty="0">
              <a:solidFill>
                <a:schemeClr val="accent1">
                  <a:lumMod val="50000"/>
                </a:schemeClr>
              </a:solidFill>
            </a:endParaRPr>
          </a:p>
        </p:txBody>
      </p:sp>
      <p:sp>
        <p:nvSpPr>
          <p:cNvPr id="5" name="Rettangolo 4"/>
          <p:cNvSpPr/>
          <p:nvPr/>
        </p:nvSpPr>
        <p:spPr>
          <a:xfrm>
            <a:off x="6353297" y="1474206"/>
            <a:ext cx="4583877" cy="4154984"/>
          </a:xfrm>
          <a:prstGeom prst="rect">
            <a:avLst/>
          </a:prstGeom>
        </p:spPr>
        <p:txBody>
          <a:bodyPr wrap="square">
            <a:spAutoFit/>
          </a:bodyPr>
          <a:lstStyle/>
          <a:p>
            <a:r>
              <a:rPr lang="it-IT" sz="3200" dirty="0" smtClean="0">
                <a:solidFill>
                  <a:schemeClr val="accent2">
                    <a:lumMod val="20000"/>
                    <a:lumOff val="80000"/>
                  </a:schemeClr>
                </a:solidFill>
              </a:rPr>
              <a:t>E’ incredibile come “si possa vivere la morte in uno stato di completa lucidità e di completa speranza. Uno stato quasi paradossale”.</a:t>
            </a:r>
          </a:p>
          <a:p>
            <a:pPr>
              <a:buNone/>
            </a:pPr>
            <a:endParaRPr lang="it-IT" sz="3200" dirty="0" smtClean="0">
              <a:solidFill>
                <a:schemeClr val="accent2">
                  <a:lumMod val="20000"/>
                  <a:lumOff val="80000"/>
                </a:schemeClr>
              </a:solidFill>
            </a:endParaRPr>
          </a:p>
          <a:p>
            <a:r>
              <a:rPr lang="it-IT" sz="2000" dirty="0" smtClean="0">
                <a:solidFill>
                  <a:schemeClr val="accent2">
                    <a:lumMod val="20000"/>
                    <a:lumOff val="80000"/>
                  </a:schemeClr>
                </a:solidFill>
              </a:rPr>
              <a:t>DE HENNEZEL Marie “Il passaggio luminoso”</a:t>
            </a:r>
          </a:p>
        </p:txBody>
      </p:sp>
      <p:pic>
        <p:nvPicPr>
          <p:cNvPr id="1027" name="Picture 3" descr="C:\Users\direzionealba\Desktop\index.jpg"/>
          <p:cNvPicPr>
            <a:picLocks noChangeAspect="1" noChangeArrowheads="1"/>
          </p:cNvPicPr>
          <p:nvPr/>
        </p:nvPicPr>
        <p:blipFill>
          <a:blip r:embed="rId2"/>
          <a:srcRect/>
          <a:stretch>
            <a:fillRect/>
          </a:stretch>
        </p:blipFill>
        <p:spPr bwMode="auto">
          <a:xfrm>
            <a:off x="724951" y="1957553"/>
            <a:ext cx="5213684" cy="3469470"/>
          </a:xfrm>
          <a:prstGeom prst="rect">
            <a:avLst/>
          </a:prstGeom>
          <a:noFill/>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18605" y="408987"/>
            <a:ext cx="9509760" cy="1609819"/>
          </a:xfrm>
        </p:spPr>
        <p:txBody>
          <a:bodyPr>
            <a:normAutofit/>
          </a:bodyPr>
          <a:lstStyle/>
          <a:p>
            <a:r>
              <a:rPr lang="it-IT" sz="3600" dirty="0" smtClean="0">
                <a:solidFill>
                  <a:schemeClr val="accent1">
                    <a:lumMod val="50000"/>
                  </a:schemeClr>
                </a:solidFill>
              </a:rPr>
              <a:t>Questa “irriducibile speranza” accompagna sempre il malato. </a:t>
            </a:r>
            <a:endParaRPr lang="it-IT" sz="2800" dirty="0" smtClean="0">
              <a:solidFill>
                <a:schemeClr val="accent1">
                  <a:lumMod val="50000"/>
                </a:schemeClr>
              </a:solidFill>
            </a:endParaRPr>
          </a:p>
          <a:p>
            <a:pPr>
              <a:buNone/>
            </a:pPr>
            <a:endParaRPr lang="it-IT" sz="3600" dirty="0">
              <a:solidFill>
                <a:schemeClr val="accent1">
                  <a:lumMod val="50000"/>
                </a:schemeClr>
              </a:solidFill>
            </a:endParaRPr>
          </a:p>
        </p:txBody>
      </p:sp>
      <p:sp>
        <p:nvSpPr>
          <p:cNvPr id="5" name="Rettangolo 4"/>
          <p:cNvSpPr/>
          <p:nvPr/>
        </p:nvSpPr>
        <p:spPr>
          <a:xfrm>
            <a:off x="6353297" y="1474206"/>
            <a:ext cx="4583877" cy="4154984"/>
          </a:xfrm>
          <a:prstGeom prst="rect">
            <a:avLst/>
          </a:prstGeom>
        </p:spPr>
        <p:txBody>
          <a:bodyPr wrap="square">
            <a:spAutoFit/>
          </a:bodyPr>
          <a:lstStyle/>
          <a:p>
            <a:r>
              <a:rPr lang="it-IT" sz="3200" dirty="0" smtClean="0">
                <a:solidFill>
                  <a:schemeClr val="accent1">
                    <a:lumMod val="50000"/>
                  </a:schemeClr>
                </a:solidFill>
              </a:rPr>
              <a:t>E’ incredibile come “si possa vivere la morte in uno stato di completa lucidità e di completa speranza. Uno stato quasi paradossale”.</a:t>
            </a:r>
          </a:p>
          <a:p>
            <a:pPr>
              <a:buNone/>
            </a:pPr>
            <a:endParaRPr lang="it-IT" sz="3200" dirty="0" smtClean="0">
              <a:solidFill>
                <a:schemeClr val="accent1">
                  <a:lumMod val="50000"/>
                </a:schemeClr>
              </a:solidFill>
            </a:endParaRPr>
          </a:p>
          <a:p>
            <a:r>
              <a:rPr lang="it-IT" sz="2000" dirty="0" smtClean="0">
                <a:solidFill>
                  <a:schemeClr val="accent1">
                    <a:lumMod val="50000"/>
                  </a:schemeClr>
                </a:solidFill>
              </a:rPr>
              <a:t>DE HENNEZEL Marie “Il passaggio luminoso”</a:t>
            </a:r>
          </a:p>
        </p:txBody>
      </p:sp>
      <p:pic>
        <p:nvPicPr>
          <p:cNvPr id="1027" name="Picture 3" descr="C:\Users\direzionealba\Desktop\index.jpg"/>
          <p:cNvPicPr>
            <a:picLocks noChangeAspect="1" noChangeArrowheads="1"/>
          </p:cNvPicPr>
          <p:nvPr/>
        </p:nvPicPr>
        <p:blipFill>
          <a:blip r:embed="rId2"/>
          <a:srcRect/>
          <a:stretch>
            <a:fillRect/>
          </a:stretch>
        </p:blipFill>
        <p:spPr bwMode="auto">
          <a:xfrm>
            <a:off x="724951" y="1957553"/>
            <a:ext cx="5213684" cy="3469470"/>
          </a:xfrm>
          <a:prstGeom prst="rect">
            <a:avLst/>
          </a:prstGeom>
          <a:noFill/>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914400" y="265176"/>
            <a:ext cx="10569039" cy="1088136"/>
          </a:xfrm>
        </p:spPr>
        <p:txBody>
          <a:bodyPr>
            <a:noAutofit/>
          </a:bodyPr>
          <a:lstStyle/>
          <a:p>
            <a:r>
              <a:rPr lang="it-IT" sz="4400" dirty="0" smtClean="0"/>
              <a:t>Ma cosa si trova veramente al cuore </a:t>
            </a:r>
            <a:br>
              <a:rPr lang="it-IT" sz="4400" dirty="0" smtClean="0"/>
            </a:br>
            <a:r>
              <a:rPr lang="it-IT" sz="4400" dirty="0" smtClean="0"/>
              <a:t>della domanda di salute? </a:t>
            </a:r>
            <a:endParaRPr lang="it-IT" sz="44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4400" dirty="0" smtClean="0"/>
              <a:t>BISOGNO </a:t>
            </a:r>
            <a:r>
              <a:rPr lang="it-IT" sz="4400" dirty="0" err="1" smtClean="0"/>
              <a:t>DI</a:t>
            </a:r>
            <a:r>
              <a:rPr lang="it-IT" sz="4400" dirty="0" smtClean="0"/>
              <a:t> SALUTE</a:t>
            </a:r>
            <a:endParaRPr lang="it-IT" sz="4400" dirty="0"/>
          </a:p>
        </p:txBody>
      </p:sp>
      <p:sp>
        <p:nvSpPr>
          <p:cNvPr id="3" name="Content Placeholder 2"/>
          <p:cNvSpPr>
            <a:spLocks noGrp="1"/>
          </p:cNvSpPr>
          <p:nvPr>
            <p:ph idx="1"/>
          </p:nvPr>
        </p:nvSpPr>
        <p:spPr/>
        <p:txBody>
          <a:bodyPr>
            <a:normAutofit/>
          </a:bodyPr>
          <a:lstStyle/>
          <a:p>
            <a:pPr>
              <a:buClr>
                <a:srgbClr val="3691AA">
                  <a:lumMod val="75000"/>
                </a:srgbClr>
              </a:buClr>
            </a:pPr>
            <a:r>
              <a:rPr lang="it-IT" sz="3200" dirty="0" smtClean="0">
                <a:solidFill>
                  <a:schemeClr val="accent2">
                    <a:lumMod val="50000"/>
                  </a:schemeClr>
                </a:solidFill>
              </a:rPr>
              <a:t>Le persone ammalate portano dentro di sé la domanda di salute</a:t>
            </a:r>
          </a:p>
          <a:p>
            <a:pPr>
              <a:buClr>
                <a:srgbClr val="3691AA">
                  <a:lumMod val="75000"/>
                </a:srgbClr>
              </a:buClr>
              <a:buNone/>
            </a:pPr>
            <a:endParaRPr lang="it-IT" sz="3200" dirty="0" smtClean="0">
              <a:solidFill>
                <a:schemeClr val="accent2">
                  <a:lumMod val="50000"/>
                </a:schemeClr>
              </a:solidFill>
            </a:endParaRPr>
          </a:p>
          <a:p>
            <a:pPr>
              <a:buClr>
                <a:srgbClr val="3691AA">
                  <a:lumMod val="75000"/>
                </a:srgbClr>
              </a:buClr>
            </a:pPr>
            <a:endParaRPr lang="it-IT" sz="3200" noProof="1">
              <a:solidFill>
                <a:schemeClr val="accent2">
                  <a:lumMod val="50000"/>
                </a:schemeClr>
              </a:solidFill>
            </a:endParaRPr>
          </a:p>
        </p:txBody>
      </p:sp>
    </p:spTree>
    <p:extLst>
      <p:ext uri="{BB962C8B-B14F-4D97-AF65-F5344CB8AC3E}">
        <p14:creationId xmlns="" xmlns:p14="http://schemas.microsoft.com/office/powerpoint/2010/main" val="332745626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p:txBody>
          <a:bodyPr>
            <a:normAutofit/>
          </a:bodyPr>
          <a:lstStyle/>
          <a:p>
            <a:pPr>
              <a:buNone/>
            </a:pPr>
            <a:r>
              <a:rPr lang="it-IT" sz="4800" dirty="0" smtClean="0">
                <a:solidFill>
                  <a:schemeClr val="accent2">
                    <a:lumMod val="50000"/>
                  </a:schemeClr>
                </a:solidFill>
              </a:rPr>
              <a:t>                             </a:t>
            </a:r>
            <a:r>
              <a:rPr lang="it-IT" sz="4800" b="1" dirty="0" smtClean="0">
                <a:solidFill>
                  <a:schemeClr val="accent2">
                    <a:lumMod val="50000"/>
                  </a:schemeClr>
                </a:solidFill>
              </a:rPr>
              <a:t>Salvezza</a:t>
            </a:r>
          </a:p>
          <a:p>
            <a:pPr>
              <a:buNone/>
            </a:pPr>
            <a:endParaRPr lang="it-IT" sz="4000" dirty="0" smtClean="0">
              <a:solidFill>
                <a:schemeClr val="accent2">
                  <a:lumMod val="50000"/>
                </a:schemeClr>
              </a:solidFill>
            </a:endParaRPr>
          </a:p>
        </p:txBody>
      </p:sp>
      <p:sp>
        <p:nvSpPr>
          <p:cNvPr id="6" name="Titolo 1"/>
          <p:cNvSpPr>
            <a:spLocks noGrp="1"/>
          </p:cNvSpPr>
          <p:nvPr>
            <p:ph type="title"/>
          </p:nvPr>
        </p:nvSpPr>
        <p:spPr>
          <a:xfrm>
            <a:off x="914400" y="265176"/>
            <a:ext cx="10569039" cy="1088136"/>
          </a:xfrm>
        </p:spPr>
        <p:txBody>
          <a:bodyPr>
            <a:noAutofit/>
          </a:bodyPr>
          <a:lstStyle/>
          <a:p>
            <a:r>
              <a:rPr lang="it-IT" sz="4400" dirty="0" smtClean="0"/>
              <a:t>Ma cosa si trova veramente al cuore </a:t>
            </a:r>
            <a:br>
              <a:rPr lang="it-IT" sz="4400" dirty="0" smtClean="0"/>
            </a:br>
            <a:r>
              <a:rPr lang="it-IT" sz="4400" dirty="0" smtClean="0"/>
              <a:t>della domanda di salute? </a:t>
            </a:r>
            <a:endParaRPr lang="it-IT" sz="440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a:spLocks noGrp="1"/>
          </p:cNvSpPr>
          <p:nvPr>
            <p:ph idx="1"/>
          </p:nvPr>
        </p:nvSpPr>
        <p:spPr/>
        <p:txBody>
          <a:bodyPr>
            <a:normAutofit/>
          </a:bodyPr>
          <a:lstStyle/>
          <a:p>
            <a:pPr>
              <a:buNone/>
            </a:pPr>
            <a:r>
              <a:rPr lang="it-IT" sz="4800" b="1" dirty="0" smtClean="0">
                <a:solidFill>
                  <a:schemeClr val="accent2">
                    <a:lumMod val="50000"/>
                  </a:schemeClr>
                </a:solidFill>
              </a:rPr>
              <a:t>                            Salvezza</a:t>
            </a:r>
          </a:p>
          <a:p>
            <a:pPr>
              <a:buNone/>
            </a:pPr>
            <a:endParaRPr lang="it-IT" sz="4000" dirty="0" smtClean="0">
              <a:solidFill>
                <a:schemeClr val="accent2">
                  <a:lumMod val="50000"/>
                </a:schemeClr>
              </a:solidFill>
            </a:endParaRPr>
          </a:p>
          <a:p>
            <a:r>
              <a:rPr lang="it-IT" sz="4800" dirty="0" smtClean="0">
                <a:solidFill>
                  <a:schemeClr val="accent2">
                    <a:lumMod val="50000"/>
                  </a:schemeClr>
                </a:solidFill>
              </a:rPr>
              <a:t>Solo essa riesce a rispondere fino in fondo al bisogno di salute.</a:t>
            </a:r>
            <a:endParaRPr lang="it-IT" sz="4800" dirty="0">
              <a:solidFill>
                <a:schemeClr val="accent2">
                  <a:lumMod val="50000"/>
                </a:schemeClr>
              </a:solidFill>
            </a:endParaRPr>
          </a:p>
        </p:txBody>
      </p:sp>
      <p:sp>
        <p:nvSpPr>
          <p:cNvPr id="6" name="Titolo 1"/>
          <p:cNvSpPr>
            <a:spLocks noGrp="1"/>
          </p:cNvSpPr>
          <p:nvPr>
            <p:ph type="title"/>
          </p:nvPr>
        </p:nvSpPr>
        <p:spPr>
          <a:xfrm>
            <a:off x="914400" y="265176"/>
            <a:ext cx="10569039" cy="1088136"/>
          </a:xfrm>
        </p:spPr>
        <p:txBody>
          <a:bodyPr>
            <a:noAutofit/>
          </a:bodyPr>
          <a:lstStyle/>
          <a:p>
            <a:r>
              <a:rPr lang="it-IT" sz="4400" dirty="0" smtClean="0"/>
              <a:t>Ma cosa si trova veramente al cuore </a:t>
            </a:r>
            <a:br>
              <a:rPr lang="it-IT" sz="4400" dirty="0" smtClean="0"/>
            </a:br>
            <a:r>
              <a:rPr lang="it-IT" sz="4400" dirty="0" smtClean="0"/>
              <a:t>della domanda di salute? </a:t>
            </a:r>
            <a:endParaRPr lang="it-IT" sz="4400"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L’uomo, creatura finita, aspira all’infinito</a:t>
            </a:r>
            <a:endParaRPr lang="it-IT" dirty="0"/>
          </a:p>
        </p:txBody>
      </p:sp>
      <p:pic>
        <p:nvPicPr>
          <p:cNvPr id="10242" name="Picture 2" descr="C:\Users\direzionealba\Desktop\JamNewsImage19215467.jpg"/>
          <p:cNvPicPr>
            <a:picLocks noGrp="1" noChangeAspect="1" noChangeArrowheads="1"/>
          </p:cNvPicPr>
          <p:nvPr>
            <p:ph idx="1"/>
          </p:nvPr>
        </p:nvPicPr>
        <p:blipFill>
          <a:blip r:embed="rId2"/>
          <a:srcRect/>
          <a:stretch>
            <a:fillRect/>
          </a:stretch>
        </p:blipFill>
        <p:spPr bwMode="auto">
          <a:xfrm>
            <a:off x="3099461" y="1840687"/>
            <a:ext cx="5890160" cy="3670981"/>
          </a:xfrm>
          <a:prstGeom prst="rect">
            <a:avLst/>
          </a:prstGeom>
          <a:noFill/>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741495"/>
            <a:ext cx="9509760" cy="4142232"/>
          </a:xfrm>
        </p:spPr>
        <p:txBody>
          <a:bodyPr>
            <a:normAutofit/>
          </a:bodyPr>
          <a:lstStyle/>
          <a:p>
            <a:pPr>
              <a:lnSpc>
                <a:spcPct val="100000"/>
              </a:lnSpc>
              <a:spcBef>
                <a:spcPts val="0"/>
              </a:spcBef>
            </a:pPr>
            <a:r>
              <a:rPr lang="it-IT" sz="4000" dirty="0" smtClean="0">
                <a:solidFill>
                  <a:schemeClr val="accent2">
                    <a:lumMod val="50000"/>
                  </a:schemeClr>
                </a:solidFill>
              </a:rPr>
              <a:t>Non c’è gesto umano, dal più banale </a:t>
            </a:r>
          </a:p>
          <a:p>
            <a:pPr>
              <a:lnSpc>
                <a:spcPct val="100000"/>
              </a:lnSpc>
              <a:spcBef>
                <a:spcPts val="0"/>
              </a:spcBef>
              <a:buNone/>
            </a:pPr>
            <a:r>
              <a:rPr lang="it-IT" sz="4000" dirty="0" smtClean="0">
                <a:solidFill>
                  <a:schemeClr val="accent2">
                    <a:lumMod val="50000"/>
                  </a:schemeClr>
                </a:solidFill>
              </a:rPr>
              <a:t> al più elevato, che non porti in sé il desiderio profondo di un compimento totale:</a:t>
            </a:r>
            <a:endParaRPr lang="it-IT" sz="4000" dirty="0">
              <a:solidFill>
                <a:schemeClr val="accent2">
                  <a:lumMod val="50000"/>
                </a:schemeClr>
              </a:solidFill>
            </a:endParaRPr>
          </a:p>
        </p:txBody>
      </p:sp>
      <p:pic>
        <p:nvPicPr>
          <p:cNvPr id="1026" name="Picture 2" descr="C:\Users\direzionealba\Desktop\mani copy.jpg"/>
          <p:cNvPicPr>
            <a:picLocks noChangeAspect="1" noChangeArrowheads="1"/>
          </p:cNvPicPr>
          <p:nvPr/>
        </p:nvPicPr>
        <p:blipFill>
          <a:blip r:embed="rId2"/>
          <a:srcRect/>
          <a:stretch>
            <a:fillRect/>
          </a:stretch>
        </p:blipFill>
        <p:spPr bwMode="auto">
          <a:xfrm>
            <a:off x="2755075" y="3588724"/>
            <a:ext cx="2624448" cy="2099558"/>
          </a:xfrm>
          <a:prstGeom prst="rect">
            <a:avLst/>
          </a:prstGeom>
          <a:noFill/>
          <a:ln w="57150">
            <a:solidFill>
              <a:schemeClr val="accent2">
                <a:lumMod val="75000"/>
              </a:schemeClr>
            </a:solidFill>
          </a:ln>
        </p:spPr>
      </p:pic>
      <p:pic>
        <p:nvPicPr>
          <p:cNvPr id="2" name="Picture 2" descr="C:\Users\direzionealba\Desktop\mamma-bambino-amore.jpg"/>
          <p:cNvPicPr>
            <a:picLocks noChangeAspect="1" noChangeArrowheads="1"/>
          </p:cNvPicPr>
          <p:nvPr/>
        </p:nvPicPr>
        <p:blipFill>
          <a:blip r:embed="rId3"/>
          <a:srcRect l="2716" t="4147" r="3639" b="4424"/>
          <a:stretch>
            <a:fillRect/>
          </a:stretch>
        </p:blipFill>
        <p:spPr bwMode="auto">
          <a:xfrm>
            <a:off x="6721434" y="2998342"/>
            <a:ext cx="3253840" cy="3176827"/>
          </a:xfrm>
          <a:prstGeom prst="rect">
            <a:avLst/>
          </a:prstGeom>
          <a:noFill/>
          <a:ln w="57150">
            <a:solidFill>
              <a:schemeClr val="accent2">
                <a:lumMod val="75000"/>
              </a:schemeClr>
            </a:solidFill>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smtClean="0"/>
              <a:t>Ecco la domanda di salvezza!</a:t>
            </a:r>
            <a:endParaRPr lang="it-IT" sz="4800"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smtClean="0"/>
              <a:t>Ecco la domanda di salvezza!</a:t>
            </a:r>
            <a:endParaRPr lang="it-IT" sz="4800" dirty="0"/>
          </a:p>
        </p:txBody>
      </p:sp>
      <p:sp>
        <p:nvSpPr>
          <p:cNvPr id="5" name="Segnaposto contenuto 4"/>
          <p:cNvSpPr>
            <a:spLocks noGrp="1"/>
          </p:cNvSpPr>
          <p:nvPr>
            <p:ph idx="1"/>
          </p:nvPr>
        </p:nvSpPr>
        <p:spPr/>
        <p:txBody>
          <a:bodyPr>
            <a:normAutofit/>
          </a:bodyPr>
          <a:lstStyle/>
          <a:p>
            <a:r>
              <a:rPr lang="it-IT" sz="4000" dirty="0" smtClean="0">
                <a:solidFill>
                  <a:schemeClr val="accent2">
                    <a:lumMod val="50000"/>
                  </a:schemeClr>
                </a:solidFill>
              </a:rPr>
              <a:t>Al cuore della domanda di salute che chiede «fammi vivere», «fammi durare» si manifesta in tal modo una domanda di infinito, di eternità: </a:t>
            </a:r>
          </a:p>
          <a:p>
            <a:pPr>
              <a:buNone/>
            </a:pPr>
            <a:endParaRPr lang="it-IT" sz="40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smtClean="0"/>
              <a:t>Ecco la domanda di salvezza!</a:t>
            </a:r>
            <a:endParaRPr lang="it-IT" sz="4800" dirty="0"/>
          </a:p>
        </p:txBody>
      </p:sp>
      <p:sp>
        <p:nvSpPr>
          <p:cNvPr id="5" name="Segnaposto contenuto 4"/>
          <p:cNvSpPr>
            <a:spLocks noGrp="1"/>
          </p:cNvSpPr>
          <p:nvPr>
            <p:ph idx="1"/>
          </p:nvPr>
        </p:nvSpPr>
        <p:spPr/>
        <p:txBody>
          <a:bodyPr>
            <a:normAutofit/>
          </a:bodyPr>
          <a:lstStyle/>
          <a:p>
            <a:r>
              <a:rPr lang="it-IT" sz="4000" dirty="0" smtClean="0">
                <a:solidFill>
                  <a:schemeClr val="accent2">
                    <a:lumMod val="50000"/>
                  </a:schemeClr>
                </a:solidFill>
              </a:rPr>
              <a:t>Al cuore della domanda di salute che chiede «fammi vivere», «fammi durare» si manifesta in tal modo una domanda di infinito, di eternità: </a:t>
            </a:r>
          </a:p>
          <a:p>
            <a:pPr>
              <a:buNone/>
            </a:pPr>
            <a:r>
              <a:rPr lang="it-IT" sz="4800" dirty="0" smtClean="0">
                <a:solidFill>
                  <a:schemeClr val="accent2">
                    <a:lumMod val="50000"/>
                  </a:schemeClr>
                </a:solidFill>
              </a:rPr>
              <a:t>è la domanda di salvezza. </a:t>
            </a:r>
          </a:p>
          <a:p>
            <a:pPr>
              <a:buNone/>
            </a:pPr>
            <a:endParaRPr lang="it-IT" sz="40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5400" i="1" dirty="0" err="1" smtClean="0">
                <a:solidFill>
                  <a:schemeClr val="accent2">
                    <a:lumMod val="50000"/>
                  </a:schemeClr>
                </a:solidFill>
              </a:rPr>
              <a:t>salus</a:t>
            </a:r>
            <a:endParaRPr lang="it-IT" sz="5400" dirty="0" smtClean="0">
              <a:solidFill>
                <a:schemeClr val="accent2">
                  <a:lumMod val="50000"/>
                </a:schemeClr>
              </a:solidFill>
            </a:endParaRPr>
          </a:p>
          <a:p>
            <a:pPr>
              <a:buNone/>
            </a:pPr>
            <a:endParaRPr lang="it-IT" sz="5400" dirty="0" smtClean="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5400" i="1" dirty="0" err="1" smtClean="0">
                <a:solidFill>
                  <a:schemeClr val="accent2">
                    <a:lumMod val="50000"/>
                  </a:schemeClr>
                </a:solidFill>
              </a:rPr>
              <a:t>salus</a:t>
            </a:r>
            <a:endParaRPr lang="it-IT" sz="5400" dirty="0" smtClean="0">
              <a:solidFill>
                <a:schemeClr val="accent2">
                  <a:lumMod val="50000"/>
                </a:schemeClr>
              </a:solidFill>
            </a:endParaRPr>
          </a:p>
          <a:p>
            <a:endParaRPr lang="it-IT" sz="5400" dirty="0" smtClean="0">
              <a:solidFill>
                <a:schemeClr val="accent2">
                  <a:lumMod val="50000"/>
                </a:schemeClr>
              </a:solidFill>
            </a:endParaRPr>
          </a:p>
          <a:p>
            <a:r>
              <a:rPr lang="it-IT" sz="5400" dirty="0" smtClean="0">
                <a:solidFill>
                  <a:schemeClr val="accent2">
                    <a:lumMod val="50000"/>
                  </a:schemeClr>
                </a:solidFill>
              </a:rPr>
              <a:t>salvezza</a:t>
            </a:r>
            <a:endParaRPr lang="it-IT" sz="54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341120" y="265176"/>
            <a:ext cx="9809810" cy="1088136"/>
          </a:xfrm>
        </p:spPr>
        <p:txBody>
          <a:bodyPr>
            <a:noAutofit/>
          </a:bodyPr>
          <a:lstStyle/>
          <a:p>
            <a:pPr algn="ctr"/>
            <a:r>
              <a:rPr lang="it-IT" sz="4000" dirty="0" smtClean="0"/>
              <a:t>La strada verso la speranza inizia </a:t>
            </a:r>
            <a:br>
              <a:rPr lang="it-IT" sz="4000" dirty="0" smtClean="0"/>
            </a:br>
            <a:r>
              <a:rPr lang="it-IT" sz="4000" dirty="0" smtClean="0"/>
              <a:t>dal riconoscimento del valore dell’uomo:</a:t>
            </a:r>
            <a:endParaRPr lang="it-IT" sz="40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4400" dirty="0" smtClean="0"/>
              <a:t>BISOGNO </a:t>
            </a:r>
            <a:r>
              <a:rPr lang="it-IT" sz="4400" dirty="0" err="1" smtClean="0"/>
              <a:t>DI</a:t>
            </a:r>
            <a:r>
              <a:rPr lang="it-IT" sz="4400" dirty="0" smtClean="0"/>
              <a:t> SALUTE</a:t>
            </a:r>
            <a:endParaRPr lang="it-IT" sz="4400" dirty="0"/>
          </a:p>
        </p:txBody>
      </p:sp>
      <p:sp>
        <p:nvSpPr>
          <p:cNvPr id="3" name="Content Placeholder 2"/>
          <p:cNvSpPr>
            <a:spLocks noGrp="1"/>
          </p:cNvSpPr>
          <p:nvPr>
            <p:ph idx="1"/>
          </p:nvPr>
        </p:nvSpPr>
        <p:spPr/>
        <p:txBody>
          <a:bodyPr>
            <a:normAutofit/>
          </a:bodyPr>
          <a:lstStyle/>
          <a:p>
            <a:pPr>
              <a:buClr>
                <a:srgbClr val="3691AA">
                  <a:lumMod val="75000"/>
                </a:srgbClr>
              </a:buClr>
            </a:pPr>
            <a:r>
              <a:rPr lang="it-IT" sz="3200" dirty="0" smtClean="0">
                <a:solidFill>
                  <a:schemeClr val="accent2">
                    <a:lumMod val="50000"/>
                  </a:schemeClr>
                </a:solidFill>
              </a:rPr>
              <a:t>Le persone ammalate portano dentro di sé la domanda di salute</a:t>
            </a:r>
          </a:p>
          <a:p>
            <a:pPr>
              <a:buClr>
                <a:srgbClr val="3691AA">
                  <a:lumMod val="75000"/>
                </a:srgbClr>
              </a:buClr>
            </a:pPr>
            <a:r>
              <a:rPr lang="it-IT" sz="3200" dirty="0" smtClean="0">
                <a:solidFill>
                  <a:schemeClr val="accent2">
                    <a:lumMod val="50000"/>
                  </a:schemeClr>
                </a:solidFill>
              </a:rPr>
              <a:t>tutti, quando ci ammaliamo, portiamo dentro questa domanda</a:t>
            </a:r>
          </a:p>
          <a:p>
            <a:pPr>
              <a:buClr>
                <a:srgbClr val="3691AA">
                  <a:lumMod val="75000"/>
                </a:srgbClr>
              </a:buClr>
            </a:pPr>
            <a:endParaRPr lang="it-IT" sz="3200" dirty="0" smtClean="0">
              <a:solidFill>
                <a:schemeClr val="accent2">
                  <a:lumMod val="50000"/>
                </a:schemeClr>
              </a:solidFill>
            </a:endParaRPr>
          </a:p>
          <a:p>
            <a:pPr>
              <a:buClr>
                <a:srgbClr val="3691AA">
                  <a:lumMod val="75000"/>
                </a:srgbClr>
              </a:buClr>
              <a:buNone/>
            </a:pPr>
            <a:endParaRPr lang="it-IT" sz="3200" dirty="0" smtClean="0">
              <a:solidFill>
                <a:schemeClr val="accent2">
                  <a:lumMod val="50000"/>
                </a:schemeClr>
              </a:solidFill>
            </a:endParaRPr>
          </a:p>
          <a:p>
            <a:pPr>
              <a:buClr>
                <a:srgbClr val="3691AA">
                  <a:lumMod val="75000"/>
                </a:srgbClr>
              </a:buClr>
            </a:pPr>
            <a:endParaRPr lang="it-IT" sz="3200" noProof="1">
              <a:solidFill>
                <a:schemeClr val="accent2">
                  <a:lumMod val="50000"/>
                </a:schemeClr>
              </a:solidFill>
            </a:endParaRPr>
          </a:p>
        </p:txBody>
      </p:sp>
    </p:spTree>
    <p:extLst>
      <p:ext uri="{BB962C8B-B14F-4D97-AF65-F5344CB8AC3E}">
        <p14:creationId xmlns="" xmlns:p14="http://schemas.microsoft.com/office/powerpoint/2010/main" val="332745626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3761" y="1389413"/>
            <a:ext cx="11150930" cy="4468091"/>
          </a:xfrm>
        </p:spPr>
        <p:txBody>
          <a:bodyPr anchor="ctr">
            <a:noAutofit/>
          </a:bodyPr>
          <a:lstStyle/>
          <a:p>
            <a:pPr>
              <a:lnSpc>
                <a:spcPct val="100000"/>
              </a:lnSpc>
              <a:spcBef>
                <a:spcPts val="0"/>
              </a:spcBef>
              <a:buNone/>
            </a:pPr>
            <a:r>
              <a:rPr lang="it-IT" sz="4000" i="1" dirty="0" smtClean="0">
                <a:solidFill>
                  <a:schemeClr val="accent2">
                    <a:lumMod val="50000"/>
                  </a:schemeClr>
                </a:solidFill>
              </a:rPr>
              <a:t>Da lì in ogni sofferenza umana è entrato uno che condivide la sofferenza e la sopportazione; </a:t>
            </a:r>
          </a:p>
          <a:p>
            <a:pPr algn="r">
              <a:lnSpc>
                <a:spcPct val="100000"/>
              </a:lnSpc>
              <a:spcBef>
                <a:spcPts val="0"/>
              </a:spcBef>
              <a:buNone/>
            </a:pPr>
            <a:r>
              <a:rPr lang="it-IT" sz="4000" i="1" dirty="0" smtClean="0">
                <a:solidFill>
                  <a:schemeClr val="accent2">
                    <a:lumMod val="20000"/>
                    <a:lumOff val="80000"/>
                  </a:schemeClr>
                </a:solidFill>
              </a:rPr>
              <a:t>da lì si diffonde in ogni sofferenza </a:t>
            </a:r>
          </a:p>
          <a:p>
            <a:pPr algn="r">
              <a:lnSpc>
                <a:spcPct val="100000"/>
              </a:lnSpc>
              <a:spcBef>
                <a:spcPts val="0"/>
              </a:spcBef>
              <a:buNone/>
            </a:pPr>
            <a:r>
              <a:rPr lang="it-IT" sz="4000" i="1" dirty="0" smtClean="0">
                <a:solidFill>
                  <a:schemeClr val="accent2">
                    <a:lumMod val="20000"/>
                    <a:lumOff val="80000"/>
                  </a:schemeClr>
                </a:solidFill>
              </a:rPr>
              <a:t>la con-solatio, la consolazione dell’amore partecipe di Dio e così sorge </a:t>
            </a:r>
          </a:p>
          <a:p>
            <a:pPr algn="r">
              <a:lnSpc>
                <a:spcPct val="100000"/>
              </a:lnSpc>
              <a:spcBef>
                <a:spcPts val="0"/>
              </a:spcBef>
              <a:buNone/>
            </a:pPr>
            <a:r>
              <a:rPr lang="it-IT" sz="4000" i="1" dirty="0" smtClean="0">
                <a:solidFill>
                  <a:schemeClr val="accent2">
                    <a:lumMod val="20000"/>
                    <a:lumOff val="80000"/>
                  </a:schemeClr>
                </a:solidFill>
              </a:rPr>
              <a:t>la stella della speranza</a:t>
            </a:r>
            <a:r>
              <a:rPr lang="it-IT" sz="4000" dirty="0" smtClean="0">
                <a:solidFill>
                  <a:schemeClr val="accent2">
                    <a:lumMod val="20000"/>
                    <a:lumOff val="80000"/>
                  </a:schemeClr>
                </a:solidFill>
              </a:rPr>
              <a:t>» </a:t>
            </a:r>
          </a:p>
          <a:p>
            <a:pPr algn="r">
              <a:lnSpc>
                <a:spcPct val="100000"/>
              </a:lnSpc>
              <a:spcBef>
                <a:spcPts val="0"/>
              </a:spcBef>
              <a:buNone/>
            </a:pPr>
            <a:r>
              <a:rPr lang="it-IT" sz="3200" dirty="0" smtClean="0">
                <a:solidFill>
                  <a:schemeClr val="accent2">
                    <a:lumMod val="20000"/>
                    <a:lumOff val="80000"/>
                  </a:schemeClr>
                </a:solidFill>
              </a:rPr>
              <a:t>Bendetto XV, Spe Salvi, 39.</a:t>
            </a:r>
            <a:endParaRPr lang="it-IT" sz="3200" dirty="0">
              <a:solidFill>
                <a:schemeClr val="accent2">
                  <a:lumMod val="20000"/>
                  <a:lumOff val="80000"/>
                </a:schemeClr>
              </a:solidFill>
            </a:endParaRPr>
          </a:p>
        </p:txBody>
      </p:sp>
      <p:sp>
        <p:nvSpPr>
          <p:cNvPr id="4" name="Titolo 1"/>
          <p:cNvSpPr>
            <a:spLocks noGrp="1"/>
          </p:cNvSpPr>
          <p:nvPr>
            <p:ph type="title"/>
          </p:nvPr>
        </p:nvSpPr>
        <p:spPr>
          <a:xfrm>
            <a:off x="1341120" y="265176"/>
            <a:ext cx="9809810" cy="1088136"/>
          </a:xfrm>
        </p:spPr>
        <p:txBody>
          <a:bodyPr>
            <a:noAutofit/>
          </a:bodyPr>
          <a:lstStyle/>
          <a:p>
            <a:pPr algn="ctr"/>
            <a:r>
              <a:rPr lang="it-IT" sz="4000" dirty="0" smtClean="0"/>
              <a:t>La strada verso la speranza inizia </a:t>
            </a:r>
            <a:br>
              <a:rPr lang="it-IT" sz="4000" dirty="0" smtClean="0"/>
            </a:br>
            <a:r>
              <a:rPr lang="it-IT" sz="4000" dirty="0" smtClean="0"/>
              <a:t>dal riconoscimento del valore dell’uomo:</a:t>
            </a:r>
            <a:endParaRPr lang="it-IT" sz="4000"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3761" y="1389413"/>
            <a:ext cx="11150930" cy="4468091"/>
          </a:xfrm>
        </p:spPr>
        <p:txBody>
          <a:bodyPr anchor="ctr">
            <a:noAutofit/>
          </a:bodyPr>
          <a:lstStyle/>
          <a:p>
            <a:pPr>
              <a:lnSpc>
                <a:spcPct val="100000"/>
              </a:lnSpc>
              <a:spcBef>
                <a:spcPts val="0"/>
              </a:spcBef>
              <a:buNone/>
            </a:pPr>
            <a:r>
              <a:rPr lang="it-IT" sz="4000" i="1" dirty="0" smtClean="0">
                <a:solidFill>
                  <a:schemeClr val="accent2">
                    <a:lumMod val="50000"/>
                  </a:schemeClr>
                </a:solidFill>
              </a:rPr>
              <a:t>Da lì in ogni sofferenza umana è entrato uno che condivide la sofferenza e la sopportazione; </a:t>
            </a:r>
          </a:p>
          <a:p>
            <a:pPr algn="r">
              <a:lnSpc>
                <a:spcPct val="100000"/>
              </a:lnSpc>
              <a:spcBef>
                <a:spcPts val="0"/>
              </a:spcBef>
              <a:buNone/>
            </a:pPr>
            <a:r>
              <a:rPr lang="it-IT" sz="4000" i="1" dirty="0" smtClean="0">
                <a:solidFill>
                  <a:schemeClr val="accent2">
                    <a:lumMod val="50000"/>
                  </a:schemeClr>
                </a:solidFill>
              </a:rPr>
              <a:t>da lì si diffonde in ogni sofferenza </a:t>
            </a:r>
          </a:p>
          <a:p>
            <a:pPr algn="r">
              <a:lnSpc>
                <a:spcPct val="100000"/>
              </a:lnSpc>
              <a:spcBef>
                <a:spcPts val="0"/>
              </a:spcBef>
              <a:buNone/>
            </a:pPr>
            <a:r>
              <a:rPr lang="it-IT" sz="4000" i="1" dirty="0" smtClean="0">
                <a:solidFill>
                  <a:schemeClr val="accent2">
                    <a:lumMod val="50000"/>
                  </a:schemeClr>
                </a:solidFill>
              </a:rPr>
              <a:t>la con-solatio, la consolazione dell’amore partecipe di Dio </a:t>
            </a:r>
            <a:r>
              <a:rPr lang="it-IT" sz="4000" i="1" dirty="0" smtClean="0">
                <a:solidFill>
                  <a:schemeClr val="accent2">
                    <a:lumMod val="20000"/>
                    <a:lumOff val="80000"/>
                  </a:schemeClr>
                </a:solidFill>
              </a:rPr>
              <a:t>e così sorge </a:t>
            </a:r>
          </a:p>
          <a:p>
            <a:pPr algn="r">
              <a:lnSpc>
                <a:spcPct val="100000"/>
              </a:lnSpc>
              <a:spcBef>
                <a:spcPts val="0"/>
              </a:spcBef>
              <a:buNone/>
            </a:pPr>
            <a:r>
              <a:rPr lang="it-IT" sz="4000" i="1" dirty="0" smtClean="0">
                <a:solidFill>
                  <a:schemeClr val="accent2">
                    <a:lumMod val="20000"/>
                    <a:lumOff val="80000"/>
                  </a:schemeClr>
                </a:solidFill>
              </a:rPr>
              <a:t>la stella della speranza</a:t>
            </a:r>
            <a:r>
              <a:rPr lang="it-IT" sz="4000" dirty="0" smtClean="0">
                <a:solidFill>
                  <a:schemeClr val="accent2">
                    <a:lumMod val="20000"/>
                    <a:lumOff val="80000"/>
                  </a:schemeClr>
                </a:solidFill>
              </a:rPr>
              <a:t>» </a:t>
            </a:r>
          </a:p>
          <a:p>
            <a:pPr algn="r">
              <a:lnSpc>
                <a:spcPct val="100000"/>
              </a:lnSpc>
              <a:spcBef>
                <a:spcPts val="0"/>
              </a:spcBef>
              <a:buNone/>
            </a:pPr>
            <a:r>
              <a:rPr lang="it-IT" sz="3200" dirty="0" smtClean="0">
                <a:solidFill>
                  <a:schemeClr val="accent2">
                    <a:lumMod val="20000"/>
                    <a:lumOff val="80000"/>
                  </a:schemeClr>
                </a:solidFill>
              </a:rPr>
              <a:t>Bendetto XV, Spe Salvi, 39.</a:t>
            </a:r>
            <a:endParaRPr lang="it-IT" sz="3200" dirty="0">
              <a:solidFill>
                <a:schemeClr val="accent2">
                  <a:lumMod val="20000"/>
                  <a:lumOff val="80000"/>
                </a:schemeClr>
              </a:solidFill>
            </a:endParaRPr>
          </a:p>
        </p:txBody>
      </p:sp>
      <p:sp>
        <p:nvSpPr>
          <p:cNvPr id="4" name="Titolo 1"/>
          <p:cNvSpPr>
            <a:spLocks noGrp="1"/>
          </p:cNvSpPr>
          <p:nvPr>
            <p:ph type="title"/>
          </p:nvPr>
        </p:nvSpPr>
        <p:spPr>
          <a:xfrm>
            <a:off x="1341120" y="265176"/>
            <a:ext cx="9809810" cy="1088136"/>
          </a:xfrm>
        </p:spPr>
        <p:txBody>
          <a:bodyPr>
            <a:noAutofit/>
          </a:bodyPr>
          <a:lstStyle/>
          <a:p>
            <a:pPr algn="ctr"/>
            <a:r>
              <a:rPr lang="it-IT" sz="4000" dirty="0" smtClean="0"/>
              <a:t>La strada verso la speranza inizia </a:t>
            </a:r>
            <a:br>
              <a:rPr lang="it-IT" sz="4000" dirty="0" smtClean="0"/>
            </a:br>
            <a:r>
              <a:rPr lang="it-IT" sz="4000" dirty="0" smtClean="0"/>
              <a:t>dal riconoscimento del valore dell’uomo:</a:t>
            </a:r>
            <a:endParaRPr lang="it-IT" sz="4000"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03761" y="1389413"/>
            <a:ext cx="11150930" cy="4468091"/>
          </a:xfrm>
        </p:spPr>
        <p:txBody>
          <a:bodyPr anchor="ctr">
            <a:noAutofit/>
          </a:bodyPr>
          <a:lstStyle/>
          <a:p>
            <a:pPr>
              <a:lnSpc>
                <a:spcPct val="100000"/>
              </a:lnSpc>
              <a:spcBef>
                <a:spcPts val="0"/>
              </a:spcBef>
              <a:buNone/>
            </a:pPr>
            <a:r>
              <a:rPr lang="it-IT" sz="4000" i="1" dirty="0" smtClean="0">
                <a:solidFill>
                  <a:schemeClr val="accent2">
                    <a:lumMod val="50000"/>
                  </a:schemeClr>
                </a:solidFill>
              </a:rPr>
              <a:t>Da lì in ogni sofferenza umana è entrato uno che condivide la sofferenza e la sopportazione; </a:t>
            </a:r>
          </a:p>
          <a:p>
            <a:pPr algn="r">
              <a:lnSpc>
                <a:spcPct val="100000"/>
              </a:lnSpc>
              <a:spcBef>
                <a:spcPts val="0"/>
              </a:spcBef>
              <a:buNone/>
            </a:pPr>
            <a:r>
              <a:rPr lang="it-IT" sz="4000" i="1" dirty="0" smtClean="0">
                <a:solidFill>
                  <a:schemeClr val="accent2">
                    <a:lumMod val="50000"/>
                  </a:schemeClr>
                </a:solidFill>
              </a:rPr>
              <a:t>da lì si diffonde in ogni sofferenza </a:t>
            </a:r>
          </a:p>
          <a:p>
            <a:pPr algn="r">
              <a:lnSpc>
                <a:spcPct val="100000"/>
              </a:lnSpc>
              <a:spcBef>
                <a:spcPts val="0"/>
              </a:spcBef>
              <a:buNone/>
            </a:pPr>
            <a:r>
              <a:rPr lang="it-IT" sz="4000" i="1" dirty="0" smtClean="0">
                <a:solidFill>
                  <a:schemeClr val="accent2">
                    <a:lumMod val="50000"/>
                  </a:schemeClr>
                </a:solidFill>
              </a:rPr>
              <a:t>la con-solatio, la consolazione dell’amore partecipe di Dio e così sorge </a:t>
            </a:r>
          </a:p>
          <a:p>
            <a:pPr algn="r">
              <a:lnSpc>
                <a:spcPct val="100000"/>
              </a:lnSpc>
              <a:spcBef>
                <a:spcPts val="0"/>
              </a:spcBef>
              <a:buNone/>
            </a:pPr>
            <a:r>
              <a:rPr lang="it-IT" sz="4000" i="1" dirty="0" smtClean="0">
                <a:solidFill>
                  <a:schemeClr val="accent2">
                    <a:lumMod val="50000"/>
                  </a:schemeClr>
                </a:solidFill>
              </a:rPr>
              <a:t>la stella della speranza</a:t>
            </a:r>
            <a:r>
              <a:rPr lang="it-IT" sz="4000" dirty="0" smtClean="0">
                <a:solidFill>
                  <a:schemeClr val="accent2">
                    <a:lumMod val="50000"/>
                  </a:schemeClr>
                </a:solidFill>
              </a:rPr>
              <a:t>» </a:t>
            </a:r>
          </a:p>
          <a:p>
            <a:pPr algn="r">
              <a:lnSpc>
                <a:spcPct val="100000"/>
              </a:lnSpc>
              <a:spcBef>
                <a:spcPts val="0"/>
              </a:spcBef>
              <a:buNone/>
            </a:pPr>
            <a:r>
              <a:rPr lang="it-IT" sz="3200" dirty="0" smtClean="0">
                <a:solidFill>
                  <a:schemeClr val="accent2">
                    <a:lumMod val="50000"/>
                  </a:schemeClr>
                </a:solidFill>
              </a:rPr>
              <a:t>Bendetto XV, Spe Salvi, 39.</a:t>
            </a:r>
            <a:endParaRPr lang="it-IT" sz="3200" dirty="0">
              <a:solidFill>
                <a:schemeClr val="accent2">
                  <a:lumMod val="50000"/>
                </a:schemeClr>
              </a:solidFill>
            </a:endParaRPr>
          </a:p>
        </p:txBody>
      </p:sp>
      <p:sp>
        <p:nvSpPr>
          <p:cNvPr id="4" name="Titolo 1"/>
          <p:cNvSpPr>
            <a:spLocks noGrp="1"/>
          </p:cNvSpPr>
          <p:nvPr>
            <p:ph type="title"/>
          </p:nvPr>
        </p:nvSpPr>
        <p:spPr>
          <a:xfrm>
            <a:off x="1341120" y="265176"/>
            <a:ext cx="9809810" cy="1088136"/>
          </a:xfrm>
        </p:spPr>
        <p:txBody>
          <a:bodyPr>
            <a:noAutofit/>
          </a:bodyPr>
          <a:lstStyle/>
          <a:p>
            <a:pPr algn="ctr"/>
            <a:r>
              <a:rPr lang="it-IT" sz="4000" dirty="0" smtClean="0"/>
              <a:t>La strada verso la speranza inizia </a:t>
            </a:r>
            <a:br>
              <a:rPr lang="it-IT" sz="4000" dirty="0" smtClean="0"/>
            </a:br>
            <a:r>
              <a:rPr lang="it-IT" sz="4000" dirty="0" smtClean="0"/>
              <a:t>dal riconoscimento del valore dell’uomo:</a:t>
            </a:r>
            <a:endParaRPr lang="it-IT" sz="4000"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1273" y="824622"/>
            <a:ext cx="10200904" cy="4142232"/>
          </a:xfrm>
        </p:spPr>
        <p:txBody>
          <a:bodyPr>
            <a:normAutofit/>
          </a:bodyPr>
          <a:lstStyle/>
          <a:p>
            <a:r>
              <a:rPr lang="it-IT" sz="4400" dirty="0" smtClean="0">
                <a:solidFill>
                  <a:schemeClr val="accent2">
                    <a:lumMod val="50000"/>
                  </a:schemeClr>
                </a:solidFill>
              </a:rPr>
              <a:t>L’uomo, nell’esperienza della malattia e della sofferenza, passa dalla domanda di salute al desidero di salvezza. </a:t>
            </a:r>
            <a:endParaRPr lang="it-IT" sz="44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1273" y="824622"/>
            <a:ext cx="10200904" cy="4142232"/>
          </a:xfrm>
        </p:spPr>
        <p:txBody>
          <a:bodyPr>
            <a:normAutofit/>
          </a:bodyPr>
          <a:lstStyle/>
          <a:p>
            <a:r>
              <a:rPr lang="it-IT" sz="4400" dirty="0" smtClean="0">
                <a:solidFill>
                  <a:schemeClr val="accent2">
                    <a:lumMod val="50000"/>
                  </a:schemeClr>
                </a:solidFill>
              </a:rPr>
              <a:t>L’uomo, nell’esperienza della malattia e della sofferenza, passa dalla domanda di salute al desidero di salvezza. </a:t>
            </a:r>
          </a:p>
          <a:p>
            <a:endParaRPr lang="it-IT" sz="4400" dirty="0" smtClean="0">
              <a:solidFill>
                <a:schemeClr val="accent2">
                  <a:lumMod val="50000"/>
                </a:schemeClr>
              </a:solidFill>
            </a:endParaRPr>
          </a:p>
          <a:p>
            <a:r>
              <a:rPr lang="it-IT" sz="4400" dirty="0" smtClean="0">
                <a:solidFill>
                  <a:schemeClr val="accent2">
                    <a:lumMod val="50000"/>
                  </a:schemeClr>
                </a:solidFill>
              </a:rPr>
              <a:t>Come?</a:t>
            </a:r>
            <a:endParaRPr lang="it-IT" sz="44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616" y="455182"/>
            <a:ext cx="9509759" cy="1088136"/>
          </a:xfrm>
        </p:spPr>
        <p:txBody>
          <a:bodyPr vert="horz" lIns="91440" tIns="45720" rIns="91440" bIns="45720" rtlCol="0" anchor="b">
            <a:noAutofit/>
          </a:bodyPr>
          <a:lstStyle/>
          <a:p>
            <a:r>
              <a:rPr lang="it-IT" sz="4400" dirty="0" smtClean="0"/>
              <a:t>Attraverso la dimensione spirituale.</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616" y="455182"/>
            <a:ext cx="9509759" cy="1088136"/>
          </a:xfrm>
        </p:spPr>
        <p:txBody>
          <a:bodyPr vert="horz" lIns="91440" tIns="45720" rIns="91440" bIns="45720" rtlCol="0" anchor="b">
            <a:noAutofit/>
          </a:bodyPr>
          <a:lstStyle/>
          <a:p>
            <a:r>
              <a:rPr lang="it-IT" sz="4400" dirty="0" smtClean="0"/>
              <a:t>Attraverso la dimensione spirituale.</a:t>
            </a:r>
          </a:p>
        </p:txBody>
      </p:sp>
      <p:sp>
        <p:nvSpPr>
          <p:cNvPr id="3" name="Segnaposto contenuto 2"/>
          <p:cNvSpPr>
            <a:spLocks noGrp="1"/>
          </p:cNvSpPr>
          <p:nvPr>
            <p:ph idx="1"/>
          </p:nvPr>
        </p:nvSpPr>
        <p:spPr>
          <a:xfrm>
            <a:off x="1317369" y="1750898"/>
            <a:ext cx="9509760" cy="4142232"/>
          </a:xfrm>
        </p:spPr>
        <p:txBody>
          <a:bodyPr>
            <a:normAutofit/>
          </a:bodyPr>
          <a:lstStyle/>
          <a:p>
            <a:r>
              <a:rPr lang="it-IT" sz="3600" dirty="0" smtClean="0">
                <a:solidFill>
                  <a:schemeClr val="accent2">
                    <a:lumMod val="50000"/>
                  </a:schemeClr>
                </a:solidFill>
              </a:rPr>
              <a:t>cura “globale” della persona</a:t>
            </a:r>
          </a:p>
          <a:p>
            <a:pPr>
              <a:buNone/>
            </a:pPr>
            <a:endParaRPr lang="it-IT" sz="36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8616" y="455182"/>
            <a:ext cx="9509759" cy="1088136"/>
          </a:xfrm>
        </p:spPr>
        <p:txBody>
          <a:bodyPr vert="horz" lIns="91440" tIns="45720" rIns="91440" bIns="45720" rtlCol="0" anchor="b">
            <a:noAutofit/>
          </a:bodyPr>
          <a:lstStyle/>
          <a:p>
            <a:r>
              <a:rPr lang="it-IT" sz="4400" dirty="0" smtClean="0"/>
              <a:t>Attraverso la dimensione spirituale.</a:t>
            </a:r>
          </a:p>
        </p:txBody>
      </p:sp>
      <p:sp>
        <p:nvSpPr>
          <p:cNvPr id="3" name="Segnaposto contenuto 2"/>
          <p:cNvSpPr>
            <a:spLocks noGrp="1"/>
          </p:cNvSpPr>
          <p:nvPr>
            <p:ph idx="1"/>
          </p:nvPr>
        </p:nvSpPr>
        <p:spPr>
          <a:xfrm>
            <a:off x="1317369" y="1750898"/>
            <a:ext cx="9509760" cy="4142232"/>
          </a:xfrm>
        </p:spPr>
        <p:txBody>
          <a:bodyPr>
            <a:normAutofit/>
          </a:bodyPr>
          <a:lstStyle/>
          <a:p>
            <a:r>
              <a:rPr lang="it-IT" sz="3600" dirty="0" smtClean="0">
                <a:solidFill>
                  <a:schemeClr val="accent2">
                    <a:lumMod val="50000"/>
                  </a:schemeClr>
                </a:solidFill>
              </a:rPr>
              <a:t>cura “globale” della persona</a:t>
            </a:r>
          </a:p>
          <a:p>
            <a:r>
              <a:rPr lang="it-IT" sz="3600" dirty="0" smtClean="0">
                <a:solidFill>
                  <a:schemeClr val="accent2">
                    <a:lumMod val="50000"/>
                  </a:schemeClr>
                </a:solidFill>
              </a:rPr>
              <a:t>Quindi è fondamentale tener conto, oltre agli aspetti biologici, psicologici, sociali e morali, anche di quelli spirituali.</a:t>
            </a:r>
          </a:p>
          <a:p>
            <a:endParaRPr lang="it-IT" sz="36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705870"/>
            <a:ext cx="9509760" cy="4142232"/>
          </a:xfrm>
        </p:spPr>
        <p:txBody>
          <a:bodyPr>
            <a:normAutofit/>
          </a:bodyPr>
          <a:lstStyle/>
          <a:p>
            <a:r>
              <a:rPr lang="it-IT" sz="4000" dirty="0" smtClean="0">
                <a:solidFill>
                  <a:schemeClr val="accent2">
                    <a:lumMod val="50000"/>
                  </a:schemeClr>
                </a:solidFill>
              </a:rPr>
              <a:t>Dove si rispetta genuinamente “l’umano”, si pone in atto una cura “globale” alla persona: </a:t>
            </a:r>
            <a:r>
              <a:rPr lang="it-IT" sz="4000" dirty="0" err="1" smtClean="0">
                <a:solidFill>
                  <a:schemeClr val="accent2">
                    <a:lumMod val="50000"/>
                  </a:schemeClr>
                </a:solidFill>
              </a:rPr>
              <a:t>persona</a:t>
            </a:r>
            <a:r>
              <a:rPr lang="it-IT" sz="4000" dirty="0" smtClean="0">
                <a:solidFill>
                  <a:schemeClr val="accent2">
                    <a:lumMod val="50000"/>
                  </a:schemeClr>
                </a:solidFill>
              </a:rPr>
              <a:t> malata, anziana, </a:t>
            </a:r>
            <a:r>
              <a:rPr lang="it-IT" sz="4000" dirty="0" err="1" smtClean="0">
                <a:solidFill>
                  <a:schemeClr val="accent2">
                    <a:lumMod val="50000"/>
                  </a:schemeClr>
                </a:solidFill>
              </a:rPr>
              <a:t>disabile…</a:t>
            </a:r>
            <a:r>
              <a:rPr lang="it-IT" sz="4000" dirty="0" smtClean="0">
                <a:solidFill>
                  <a:schemeClr val="accent2">
                    <a:lumMod val="50000"/>
                  </a:schemeClr>
                </a:solidFill>
              </a:rPr>
              <a:t>.</a:t>
            </a:r>
          </a:p>
          <a:p>
            <a:endParaRPr lang="it-IT" sz="40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dirty="0" smtClean="0"/>
              <a:t>LA DIMENSIONE SPIRITUALE </a:t>
            </a:r>
            <a:br>
              <a:rPr lang="it-IT" sz="4000" dirty="0" smtClean="0"/>
            </a:br>
            <a:r>
              <a:rPr lang="it-IT" sz="4000" dirty="0" smtClean="0"/>
              <a:t>NELLE PERSONE ANZIANE</a:t>
            </a:r>
            <a:endParaRPr lang="it-IT" sz="4000" dirty="0"/>
          </a:p>
        </p:txBody>
      </p:sp>
      <p:pic>
        <p:nvPicPr>
          <p:cNvPr id="6147" name="Picture 3" descr="C:\Users\direzionealba\Desktop\ANZIANA-DERUBATA.jpg"/>
          <p:cNvPicPr>
            <a:picLocks noChangeAspect="1" noChangeArrowheads="1"/>
          </p:cNvPicPr>
          <p:nvPr/>
        </p:nvPicPr>
        <p:blipFill>
          <a:blip r:embed="rId2"/>
          <a:srcRect l="9495"/>
          <a:stretch>
            <a:fillRect/>
          </a:stretch>
        </p:blipFill>
        <p:spPr bwMode="auto">
          <a:xfrm>
            <a:off x="3788229" y="2091305"/>
            <a:ext cx="4909263" cy="36207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4400" dirty="0" smtClean="0"/>
              <a:t>BISOGNO </a:t>
            </a:r>
            <a:r>
              <a:rPr lang="it-IT" sz="4400" dirty="0" err="1" smtClean="0"/>
              <a:t>DI</a:t>
            </a:r>
            <a:r>
              <a:rPr lang="it-IT" sz="4400" dirty="0" smtClean="0"/>
              <a:t> SALUTE</a:t>
            </a:r>
            <a:endParaRPr lang="it-IT" sz="4400" dirty="0"/>
          </a:p>
        </p:txBody>
      </p:sp>
      <p:sp>
        <p:nvSpPr>
          <p:cNvPr id="3" name="Content Placeholder 2"/>
          <p:cNvSpPr>
            <a:spLocks noGrp="1"/>
          </p:cNvSpPr>
          <p:nvPr>
            <p:ph idx="1"/>
          </p:nvPr>
        </p:nvSpPr>
        <p:spPr/>
        <p:txBody>
          <a:bodyPr>
            <a:normAutofit/>
          </a:bodyPr>
          <a:lstStyle/>
          <a:p>
            <a:pPr>
              <a:buClr>
                <a:srgbClr val="3691AA">
                  <a:lumMod val="75000"/>
                </a:srgbClr>
              </a:buClr>
            </a:pPr>
            <a:r>
              <a:rPr lang="it-IT" sz="3200" dirty="0" smtClean="0">
                <a:solidFill>
                  <a:schemeClr val="accent2">
                    <a:lumMod val="50000"/>
                  </a:schemeClr>
                </a:solidFill>
              </a:rPr>
              <a:t>Le persone ammalate portano dentro di sé la domanda di salute</a:t>
            </a:r>
          </a:p>
          <a:p>
            <a:pPr>
              <a:buClr>
                <a:srgbClr val="3691AA">
                  <a:lumMod val="75000"/>
                </a:srgbClr>
              </a:buClr>
            </a:pPr>
            <a:r>
              <a:rPr lang="it-IT" sz="3200" dirty="0" smtClean="0">
                <a:solidFill>
                  <a:schemeClr val="accent2">
                    <a:lumMod val="50000"/>
                  </a:schemeClr>
                </a:solidFill>
              </a:rPr>
              <a:t>tutti, quando ci ammaliamo, portiamo dentro questa domanda</a:t>
            </a:r>
          </a:p>
          <a:p>
            <a:pPr>
              <a:buClr>
                <a:srgbClr val="3691AA">
                  <a:lumMod val="75000"/>
                </a:srgbClr>
              </a:buClr>
            </a:pPr>
            <a:r>
              <a:rPr lang="it-IT" sz="3200" dirty="0" smtClean="0">
                <a:solidFill>
                  <a:schemeClr val="accent2">
                    <a:lumMod val="50000"/>
                  </a:schemeClr>
                </a:solidFill>
              </a:rPr>
              <a:t>perché la sofferenza fa paura, ed è di tutti la domanda di superare il dolore, di </a:t>
            </a:r>
            <a:r>
              <a:rPr lang="it-IT" sz="3200" dirty="0" err="1" smtClean="0">
                <a:solidFill>
                  <a:schemeClr val="accent2">
                    <a:lumMod val="50000"/>
                  </a:schemeClr>
                </a:solidFill>
              </a:rPr>
              <a:t>guarire…</a:t>
            </a:r>
            <a:endParaRPr lang="it-IT" sz="3200" dirty="0" smtClean="0">
              <a:solidFill>
                <a:schemeClr val="accent2">
                  <a:lumMod val="50000"/>
                </a:schemeClr>
              </a:solidFill>
            </a:endParaRPr>
          </a:p>
          <a:p>
            <a:pPr>
              <a:buClr>
                <a:srgbClr val="3691AA">
                  <a:lumMod val="75000"/>
                </a:srgbClr>
              </a:buClr>
            </a:pPr>
            <a:endParaRPr lang="it-IT" sz="3200" dirty="0" smtClean="0"/>
          </a:p>
          <a:p>
            <a:pPr>
              <a:buClr>
                <a:srgbClr val="3691AA">
                  <a:lumMod val="75000"/>
                </a:srgbClr>
              </a:buClr>
            </a:pPr>
            <a:endParaRPr lang="it-IT" sz="3200" dirty="0" smtClean="0">
              <a:solidFill>
                <a:schemeClr val="accent2">
                  <a:lumMod val="50000"/>
                </a:schemeClr>
              </a:solidFill>
            </a:endParaRPr>
          </a:p>
          <a:p>
            <a:pPr>
              <a:buClr>
                <a:srgbClr val="3691AA">
                  <a:lumMod val="75000"/>
                </a:srgbClr>
              </a:buClr>
              <a:buNone/>
            </a:pPr>
            <a:endParaRPr lang="it-IT" sz="3200" dirty="0" smtClean="0">
              <a:solidFill>
                <a:schemeClr val="accent2">
                  <a:lumMod val="50000"/>
                </a:schemeClr>
              </a:solidFill>
            </a:endParaRPr>
          </a:p>
          <a:p>
            <a:pPr>
              <a:buClr>
                <a:srgbClr val="3691AA">
                  <a:lumMod val="75000"/>
                </a:srgbClr>
              </a:buClr>
            </a:pPr>
            <a:endParaRPr lang="it-IT" sz="3200" noProof="1">
              <a:solidFill>
                <a:schemeClr val="accent2">
                  <a:lumMod val="50000"/>
                </a:schemeClr>
              </a:solidFill>
            </a:endParaRPr>
          </a:p>
        </p:txBody>
      </p:sp>
    </p:spTree>
    <p:extLst>
      <p:ext uri="{BB962C8B-B14F-4D97-AF65-F5344CB8AC3E}">
        <p14:creationId xmlns="" xmlns:p14="http://schemas.microsoft.com/office/powerpoint/2010/main" val="332745626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9852" y="443891"/>
            <a:ext cx="6069083" cy="4926724"/>
          </a:xfrm>
        </p:spPr>
        <p:txBody>
          <a:bodyPr>
            <a:noAutofit/>
          </a:bodyPr>
          <a:lstStyle/>
          <a:p>
            <a:pPr>
              <a:lnSpc>
                <a:spcPct val="100000"/>
              </a:lnSpc>
              <a:spcBef>
                <a:spcPts val="0"/>
              </a:spcBef>
            </a:pPr>
            <a:r>
              <a:rPr lang="it-IT" sz="3200" dirty="0" smtClean="0">
                <a:solidFill>
                  <a:schemeClr val="accent2">
                    <a:lumMod val="50000"/>
                  </a:schemeClr>
                </a:solidFill>
              </a:rPr>
              <a:t>Con l’avanzare dell’età, sappiamo che si riducono molte prestazioni</a:t>
            </a:r>
          </a:p>
          <a:p>
            <a:pPr>
              <a:buNone/>
            </a:pPr>
            <a:endParaRPr lang="it-IT" sz="3200" dirty="0">
              <a:solidFill>
                <a:schemeClr val="accent2">
                  <a:lumMod val="50000"/>
                </a:schemeClr>
              </a:solidFill>
            </a:endParaRPr>
          </a:p>
        </p:txBody>
      </p:sp>
      <p:pic>
        <p:nvPicPr>
          <p:cNvPr id="5" name="Picture 2" descr="C:\Users\direzionealba\Desktop\uomo-anziano.jpg"/>
          <p:cNvPicPr>
            <a:picLocks noChangeAspect="1" noChangeArrowheads="1"/>
          </p:cNvPicPr>
          <p:nvPr/>
        </p:nvPicPr>
        <p:blipFill>
          <a:blip r:embed="rId2"/>
          <a:srcRect l="15935" r="6449"/>
          <a:stretch>
            <a:fillRect/>
          </a:stretch>
        </p:blipFill>
        <p:spPr bwMode="auto">
          <a:xfrm>
            <a:off x="6797019" y="997528"/>
            <a:ext cx="5103192" cy="3146961"/>
          </a:xfrm>
          <a:prstGeom prst="rect">
            <a:avLst/>
          </a:prstGeom>
          <a:noFill/>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9852" y="443891"/>
            <a:ext cx="6069083" cy="4926724"/>
          </a:xfrm>
        </p:spPr>
        <p:txBody>
          <a:bodyPr>
            <a:noAutofit/>
          </a:bodyPr>
          <a:lstStyle/>
          <a:p>
            <a:pPr>
              <a:lnSpc>
                <a:spcPct val="100000"/>
              </a:lnSpc>
              <a:spcBef>
                <a:spcPts val="0"/>
              </a:spcBef>
            </a:pPr>
            <a:r>
              <a:rPr lang="it-IT" sz="3200" dirty="0" smtClean="0">
                <a:solidFill>
                  <a:schemeClr val="accent2">
                    <a:lumMod val="50000"/>
                  </a:schemeClr>
                </a:solidFill>
              </a:rPr>
              <a:t>Con l’avanzare dell’età, sappiamo che si riducono molte prestazioni</a:t>
            </a:r>
          </a:p>
          <a:p>
            <a:pPr>
              <a:lnSpc>
                <a:spcPct val="100000"/>
              </a:lnSpc>
              <a:spcBef>
                <a:spcPts val="0"/>
              </a:spcBef>
            </a:pPr>
            <a:r>
              <a:rPr lang="it-IT" sz="3200" dirty="0" smtClean="0">
                <a:solidFill>
                  <a:schemeClr val="accent2">
                    <a:lumMod val="50000"/>
                  </a:schemeClr>
                </a:solidFill>
              </a:rPr>
              <a:t>per quanto riguarda invece la funzione cerebrale, se il nostro cervello non si ammala, essa non decade mai.</a:t>
            </a:r>
          </a:p>
          <a:p>
            <a:pPr>
              <a:lnSpc>
                <a:spcPct val="100000"/>
              </a:lnSpc>
              <a:spcBef>
                <a:spcPts val="0"/>
              </a:spcBef>
            </a:pPr>
            <a:r>
              <a:rPr lang="it-IT" sz="3200" dirty="0" smtClean="0">
                <a:solidFill>
                  <a:schemeClr val="accent2">
                    <a:lumMod val="20000"/>
                    <a:lumOff val="80000"/>
                  </a:schemeClr>
                </a:solidFill>
              </a:rPr>
              <a:t>per la nostra anima la vecchiaia non esiste</a:t>
            </a:r>
          </a:p>
          <a:p>
            <a:pPr>
              <a:lnSpc>
                <a:spcPct val="100000"/>
              </a:lnSpc>
              <a:spcBef>
                <a:spcPts val="0"/>
              </a:spcBef>
            </a:pPr>
            <a:r>
              <a:rPr lang="it-IT" sz="3200" dirty="0" smtClean="0">
                <a:solidFill>
                  <a:schemeClr val="accent2">
                    <a:lumMod val="20000"/>
                    <a:lumOff val="80000"/>
                  </a:schemeClr>
                </a:solidFill>
              </a:rPr>
              <a:t>esiste la vecchiaia del corpo, ma non quella dell’anima.</a:t>
            </a:r>
          </a:p>
          <a:p>
            <a:endParaRPr lang="it-IT" sz="3200" dirty="0">
              <a:solidFill>
                <a:schemeClr val="accent2">
                  <a:lumMod val="20000"/>
                  <a:lumOff val="80000"/>
                </a:schemeClr>
              </a:solidFill>
            </a:endParaRPr>
          </a:p>
        </p:txBody>
      </p:sp>
      <p:pic>
        <p:nvPicPr>
          <p:cNvPr id="2050" name="Picture 2" descr="C:\Users\direzionealba\Desktop\uomo-anziano.jpg"/>
          <p:cNvPicPr>
            <a:picLocks noChangeAspect="1" noChangeArrowheads="1"/>
          </p:cNvPicPr>
          <p:nvPr/>
        </p:nvPicPr>
        <p:blipFill>
          <a:blip r:embed="rId2"/>
          <a:srcRect l="15935" r="6449"/>
          <a:stretch>
            <a:fillRect/>
          </a:stretch>
        </p:blipFill>
        <p:spPr bwMode="auto">
          <a:xfrm>
            <a:off x="6797019" y="997528"/>
            <a:ext cx="5103192" cy="3146961"/>
          </a:xfrm>
          <a:prstGeom prst="rect">
            <a:avLst/>
          </a:prstGeom>
          <a:noFill/>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9852" y="443891"/>
            <a:ext cx="6069083" cy="4926724"/>
          </a:xfrm>
        </p:spPr>
        <p:txBody>
          <a:bodyPr>
            <a:noAutofit/>
          </a:bodyPr>
          <a:lstStyle/>
          <a:p>
            <a:pPr>
              <a:lnSpc>
                <a:spcPct val="100000"/>
              </a:lnSpc>
              <a:spcBef>
                <a:spcPts val="0"/>
              </a:spcBef>
            </a:pPr>
            <a:r>
              <a:rPr lang="it-IT" sz="3200" dirty="0" smtClean="0">
                <a:solidFill>
                  <a:schemeClr val="accent2">
                    <a:lumMod val="50000"/>
                  </a:schemeClr>
                </a:solidFill>
              </a:rPr>
              <a:t>Con l’avanzare dell’età, sappiamo che si riducono molte prestazioni</a:t>
            </a:r>
          </a:p>
          <a:p>
            <a:pPr>
              <a:lnSpc>
                <a:spcPct val="100000"/>
              </a:lnSpc>
              <a:spcBef>
                <a:spcPts val="0"/>
              </a:spcBef>
            </a:pPr>
            <a:r>
              <a:rPr lang="it-IT" sz="3200" dirty="0" smtClean="0">
                <a:solidFill>
                  <a:schemeClr val="accent2">
                    <a:lumMod val="50000"/>
                  </a:schemeClr>
                </a:solidFill>
              </a:rPr>
              <a:t>per quanto riguarda invece la funzione cerebrale, se il nostro cervello non si ammala, essa non decade mai.</a:t>
            </a:r>
          </a:p>
          <a:p>
            <a:pPr>
              <a:lnSpc>
                <a:spcPct val="100000"/>
              </a:lnSpc>
              <a:spcBef>
                <a:spcPts val="0"/>
              </a:spcBef>
            </a:pPr>
            <a:r>
              <a:rPr lang="it-IT" sz="3200" dirty="0" smtClean="0">
                <a:solidFill>
                  <a:schemeClr val="accent2">
                    <a:lumMod val="50000"/>
                  </a:schemeClr>
                </a:solidFill>
              </a:rPr>
              <a:t>per la nostra anima la vecchiaia non esiste</a:t>
            </a:r>
          </a:p>
          <a:p>
            <a:pPr>
              <a:lnSpc>
                <a:spcPct val="100000"/>
              </a:lnSpc>
              <a:spcBef>
                <a:spcPts val="0"/>
              </a:spcBef>
            </a:pPr>
            <a:r>
              <a:rPr lang="it-IT" sz="3200" dirty="0" smtClean="0">
                <a:solidFill>
                  <a:schemeClr val="accent2">
                    <a:lumMod val="20000"/>
                    <a:lumOff val="80000"/>
                  </a:schemeClr>
                </a:solidFill>
              </a:rPr>
              <a:t>esiste la vecchiaia del corpo, ma non quella dell’anima</a:t>
            </a:r>
            <a:endParaRPr lang="it-IT" sz="3200" dirty="0" smtClean="0">
              <a:solidFill>
                <a:schemeClr val="accent2">
                  <a:lumMod val="50000"/>
                </a:schemeClr>
              </a:solidFill>
            </a:endParaRPr>
          </a:p>
          <a:p>
            <a:endParaRPr lang="it-IT" sz="3200" dirty="0">
              <a:solidFill>
                <a:schemeClr val="accent2">
                  <a:lumMod val="50000"/>
                </a:schemeClr>
              </a:solidFill>
            </a:endParaRPr>
          </a:p>
        </p:txBody>
      </p:sp>
      <p:pic>
        <p:nvPicPr>
          <p:cNvPr id="2050" name="Picture 2" descr="C:\Users\direzionealba\Desktop\uomo-anziano.jpg"/>
          <p:cNvPicPr>
            <a:picLocks noChangeAspect="1" noChangeArrowheads="1"/>
          </p:cNvPicPr>
          <p:nvPr/>
        </p:nvPicPr>
        <p:blipFill>
          <a:blip r:embed="rId2"/>
          <a:srcRect l="15935" r="6449"/>
          <a:stretch>
            <a:fillRect/>
          </a:stretch>
        </p:blipFill>
        <p:spPr bwMode="auto">
          <a:xfrm>
            <a:off x="6797019" y="997528"/>
            <a:ext cx="5103192" cy="3146961"/>
          </a:xfrm>
          <a:prstGeom prst="rect">
            <a:avLst/>
          </a:prstGeom>
          <a:noFill/>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9852" y="443891"/>
            <a:ext cx="6069083" cy="4926724"/>
          </a:xfrm>
        </p:spPr>
        <p:txBody>
          <a:bodyPr>
            <a:noAutofit/>
          </a:bodyPr>
          <a:lstStyle/>
          <a:p>
            <a:pPr>
              <a:lnSpc>
                <a:spcPct val="100000"/>
              </a:lnSpc>
              <a:spcBef>
                <a:spcPts val="0"/>
              </a:spcBef>
            </a:pPr>
            <a:r>
              <a:rPr lang="it-IT" sz="3200" dirty="0" smtClean="0">
                <a:solidFill>
                  <a:schemeClr val="accent2">
                    <a:lumMod val="50000"/>
                  </a:schemeClr>
                </a:solidFill>
              </a:rPr>
              <a:t>Con l’avanzare dell’età, sappiamo che si riducono molte prestazioni</a:t>
            </a:r>
          </a:p>
          <a:p>
            <a:pPr>
              <a:lnSpc>
                <a:spcPct val="100000"/>
              </a:lnSpc>
              <a:spcBef>
                <a:spcPts val="0"/>
              </a:spcBef>
            </a:pPr>
            <a:r>
              <a:rPr lang="it-IT" sz="3200" dirty="0" smtClean="0">
                <a:solidFill>
                  <a:schemeClr val="accent2">
                    <a:lumMod val="50000"/>
                  </a:schemeClr>
                </a:solidFill>
              </a:rPr>
              <a:t>per quanto riguarda invece la funzione cerebrale, se il nostro cervello non si ammala, essa non decade mai.</a:t>
            </a:r>
          </a:p>
          <a:p>
            <a:pPr>
              <a:lnSpc>
                <a:spcPct val="100000"/>
              </a:lnSpc>
              <a:spcBef>
                <a:spcPts val="0"/>
              </a:spcBef>
            </a:pPr>
            <a:r>
              <a:rPr lang="it-IT" sz="3200" dirty="0" smtClean="0">
                <a:solidFill>
                  <a:schemeClr val="accent2">
                    <a:lumMod val="50000"/>
                  </a:schemeClr>
                </a:solidFill>
              </a:rPr>
              <a:t>per la nostra anima la vecchiaia non esiste</a:t>
            </a:r>
          </a:p>
          <a:p>
            <a:pPr>
              <a:lnSpc>
                <a:spcPct val="100000"/>
              </a:lnSpc>
              <a:spcBef>
                <a:spcPts val="0"/>
              </a:spcBef>
            </a:pPr>
            <a:r>
              <a:rPr lang="it-IT" sz="3200" dirty="0" smtClean="0">
                <a:solidFill>
                  <a:schemeClr val="accent2">
                    <a:lumMod val="50000"/>
                  </a:schemeClr>
                </a:solidFill>
              </a:rPr>
              <a:t>esiste la vecchiaia del corpo, ma non quella dell’anima.</a:t>
            </a:r>
          </a:p>
          <a:p>
            <a:endParaRPr lang="it-IT" sz="3200" dirty="0">
              <a:solidFill>
                <a:schemeClr val="accent2">
                  <a:lumMod val="50000"/>
                </a:schemeClr>
              </a:solidFill>
            </a:endParaRPr>
          </a:p>
        </p:txBody>
      </p:sp>
      <p:pic>
        <p:nvPicPr>
          <p:cNvPr id="2050" name="Picture 2" descr="C:\Users\direzionealba\Desktop\uomo-anziano.jpg"/>
          <p:cNvPicPr>
            <a:picLocks noChangeAspect="1" noChangeArrowheads="1"/>
          </p:cNvPicPr>
          <p:nvPr/>
        </p:nvPicPr>
        <p:blipFill>
          <a:blip r:embed="rId2"/>
          <a:srcRect l="15935" r="6449"/>
          <a:stretch>
            <a:fillRect/>
          </a:stretch>
        </p:blipFill>
        <p:spPr bwMode="auto">
          <a:xfrm>
            <a:off x="6797019" y="997528"/>
            <a:ext cx="5103192" cy="31469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05494" y="575240"/>
            <a:ext cx="9509760" cy="4142232"/>
          </a:xfrm>
        </p:spPr>
        <p:txBody>
          <a:bodyPr>
            <a:normAutofit/>
          </a:bodyPr>
          <a:lstStyle/>
          <a:p>
            <a:pPr>
              <a:buNone/>
            </a:pPr>
            <a:r>
              <a:rPr lang="it-IT" sz="3600" dirty="0" smtClean="0">
                <a:solidFill>
                  <a:schemeClr val="accent2">
                    <a:lumMod val="50000"/>
                  </a:schemeClr>
                </a:solidFill>
              </a:rPr>
              <a:t>  Il valore dell’uomo che si identifica principalmente con il valore dell’anima, non viene mai perduto, dalla nascita fino alla morte.</a:t>
            </a:r>
            <a:endParaRPr lang="it-IT" sz="3600" dirty="0">
              <a:solidFill>
                <a:schemeClr val="accent2">
                  <a:lumMod val="50000"/>
                </a:schemeClr>
              </a:solidFill>
            </a:endParaRPr>
          </a:p>
        </p:txBody>
      </p:sp>
      <p:pic>
        <p:nvPicPr>
          <p:cNvPr id="6146" name="Picture 2" descr="C:\Users\direzionealba\Desktop\nonno-e-nipote.jpg"/>
          <p:cNvPicPr>
            <a:picLocks noChangeAspect="1" noChangeArrowheads="1"/>
          </p:cNvPicPr>
          <p:nvPr/>
        </p:nvPicPr>
        <p:blipFill>
          <a:blip r:embed="rId2"/>
          <a:srcRect/>
          <a:stretch>
            <a:fillRect/>
          </a:stretch>
        </p:blipFill>
        <p:spPr bwMode="auto">
          <a:xfrm>
            <a:off x="3385413" y="2660073"/>
            <a:ext cx="5299584" cy="35507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400" dirty="0" smtClean="0"/>
              <a:t>Qual è l’esperienza religiosa, la preghiera dei nostri anziani?</a:t>
            </a:r>
            <a:endParaRPr lang="it-IT" sz="4400" dirty="0"/>
          </a:p>
        </p:txBody>
      </p:sp>
      <p:pic>
        <p:nvPicPr>
          <p:cNvPr id="7170" name="Picture 2" descr="C:\Users\direzionealba\Desktop\imageshh.jpg"/>
          <p:cNvPicPr>
            <a:picLocks noGrp="1" noChangeAspect="1" noChangeArrowheads="1"/>
          </p:cNvPicPr>
          <p:nvPr>
            <p:ph idx="1"/>
          </p:nvPr>
        </p:nvPicPr>
        <p:blipFill>
          <a:blip r:embed="rId2">
            <a:lum bright="10000"/>
          </a:blip>
          <a:srcRect r="1266" b="5261"/>
          <a:stretch>
            <a:fillRect/>
          </a:stretch>
        </p:blipFill>
        <p:spPr bwMode="auto">
          <a:xfrm>
            <a:off x="3040083" y="1782589"/>
            <a:ext cx="5557652" cy="38581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609600"/>
            <a:ext cx="9509760" cy="5105400"/>
          </a:xfrm>
        </p:spPr>
        <p:txBody>
          <a:bodyPr>
            <a:noAutofit/>
          </a:bodyPr>
          <a:lstStyle/>
          <a:p>
            <a:r>
              <a:rPr lang="it-IT" sz="3600" dirty="0" smtClean="0">
                <a:solidFill>
                  <a:schemeClr val="accent2">
                    <a:lumMod val="50000"/>
                  </a:schemeClr>
                </a:solidFill>
              </a:rPr>
              <a:t>La pietà liturgica: la celebrazione eucaristica, il sacramento della Penitenza, il sacramento dell’unzione dei malati. </a:t>
            </a:r>
          </a:p>
          <a:p>
            <a:r>
              <a:rPr lang="it-IT" sz="3600" dirty="0" smtClean="0">
                <a:solidFill>
                  <a:schemeClr val="accent2">
                    <a:lumMod val="20000"/>
                    <a:lumOff val="80000"/>
                  </a:schemeClr>
                </a:solidFill>
              </a:rPr>
              <a:t>La pietà privata: il rosario, la Via Crucis, le varie novene. </a:t>
            </a:r>
          </a:p>
          <a:p>
            <a:r>
              <a:rPr lang="it-IT" sz="3600" dirty="0" smtClean="0">
                <a:solidFill>
                  <a:schemeClr val="accent2">
                    <a:lumMod val="20000"/>
                    <a:lumOff val="80000"/>
                  </a:schemeClr>
                </a:solidFill>
              </a:rPr>
              <a:t>La pietà popolare: le processioni, i pellegrinaggi. </a:t>
            </a:r>
          </a:p>
          <a:p>
            <a:endParaRPr lang="it-IT" sz="3600" dirty="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609600"/>
            <a:ext cx="9509760" cy="5105400"/>
          </a:xfrm>
        </p:spPr>
        <p:txBody>
          <a:bodyPr>
            <a:noAutofit/>
          </a:bodyPr>
          <a:lstStyle/>
          <a:p>
            <a:r>
              <a:rPr lang="it-IT" sz="3600" dirty="0" smtClean="0">
                <a:solidFill>
                  <a:schemeClr val="accent2">
                    <a:lumMod val="50000"/>
                  </a:schemeClr>
                </a:solidFill>
              </a:rPr>
              <a:t>La pietà liturgica: la celebrazione eucaristica, il sacramento della Penitenza, il sacramento dell’unzione dei malati. </a:t>
            </a:r>
          </a:p>
          <a:p>
            <a:r>
              <a:rPr lang="it-IT" sz="3600" dirty="0" smtClean="0">
                <a:solidFill>
                  <a:schemeClr val="accent2">
                    <a:lumMod val="50000"/>
                  </a:schemeClr>
                </a:solidFill>
              </a:rPr>
              <a:t>La pietà privata: il rosario, la Via Crucis, le varie novene. </a:t>
            </a:r>
          </a:p>
          <a:p>
            <a:r>
              <a:rPr lang="it-IT" sz="3600" dirty="0" smtClean="0">
                <a:solidFill>
                  <a:schemeClr val="accent2">
                    <a:lumMod val="20000"/>
                    <a:lumOff val="80000"/>
                  </a:schemeClr>
                </a:solidFill>
              </a:rPr>
              <a:t>La pietà popolare: le processioni, i pellegrinaggi. </a:t>
            </a:r>
          </a:p>
          <a:p>
            <a:endParaRPr lang="it-IT" sz="3600"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609600"/>
            <a:ext cx="9509760" cy="5105400"/>
          </a:xfrm>
        </p:spPr>
        <p:txBody>
          <a:bodyPr>
            <a:noAutofit/>
          </a:bodyPr>
          <a:lstStyle/>
          <a:p>
            <a:r>
              <a:rPr lang="it-IT" sz="3600" dirty="0" smtClean="0">
                <a:solidFill>
                  <a:schemeClr val="accent2">
                    <a:lumMod val="50000"/>
                  </a:schemeClr>
                </a:solidFill>
              </a:rPr>
              <a:t>La pietà liturgica: la celebrazione eucaristica, il sacramento della Penitenza, il sacramento dell’unzione dei malati. </a:t>
            </a:r>
          </a:p>
          <a:p>
            <a:r>
              <a:rPr lang="it-IT" sz="3600" dirty="0" smtClean="0">
                <a:solidFill>
                  <a:schemeClr val="accent2">
                    <a:lumMod val="50000"/>
                  </a:schemeClr>
                </a:solidFill>
              </a:rPr>
              <a:t>La pietà privata: il rosario, la Via Crucis, le varie novene. </a:t>
            </a:r>
          </a:p>
          <a:p>
            <a:r>
              <a:rPr lang="it-IT" sz="3600" dirty="0" smtClean="0">
                <a:solidFill>
                  <a:schemeClr val="accent2">
                    <a:lumMod val="50000"/>
                  </a:schemeClr>
                </a:solidFill>
              </a:rPr>
              <a:t>La pietà popolare: le processioni, i pellegrinaggi. </a:t>
            </a:r>
          </a:p>
          <a:p>
            <a:endParaRPr lang="it-IT" sz="3600" dirty="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1045029"/>
            <a:ext cx="9509760" cy="4669971"/>
          </a:xfrm>
        </p:spPr>
        <p:txBody>
          <a:bodyPr>
            <a:normAutofit/>
          </a:bodyPr>
          <a:lstStyle/>
          <a:p>
            <a:r>
              <a:rPr lang="it-IT" sz="4000" dirty="0" smtClean="0">
                <a:solidFill>
                  <a:schemeClr val="accent2">
                    <a:lumMod val="50000"/>
                  </a:schemeClr>
                </a:solidFill>
              </a:rPr>
              <a:t>1) Il culto dei morti </a:t>
            </a:r>
          </a:p>
          <a:p>
            <a:pPr>
              <a:buNone/>
            </a:pPr>
            <a:endParaRPr lang="it-IT" sz="4000" dirty="0" smtClean="0"/>
          </a:p>
          <a:p>
            <a:pPr>
              <a:buNone/>
            </a:pPr>
            <a:endParaRPr lang="it-IT" sz="4000" dirty="0" smtClean="0"/>
          </a:p>
          <a:p>
            <a:endParaRPr lang="it-IT" sz="4000"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Gesù, iniziando la sua vita pubblica, ha cominciato a guarire</a:t>
            </a:r>
            <a:endParaRPr lang="it-IT" sz="3600" dirty="0"/>
          </a:p>
        </p:txBody>
      </p:sp>
      <p:pic>
        <p:nvPicPr>
          <p:cNvPr id="2050" name="Picture 2" descr="C:\Users\direzionealba\Desktop\index.jpg"/>
          <p:cNvPicPr>
            <a:picLocks noGrp="1" noChangeAspect="1" noChangeArrowheads="1"/>
          </p:cNvPicPr>
          <p:nvPr>
            <p:ph idx="1"/>
          </p:nvPr>
        </p:nvPicPr>
        <p:blipFill>
          <a:blip r:embed="rId2"/>
          <a:srcRect/>
          <a:stretch>
            <a:fillRect/>
          </a:stretch>
        </p:blipFill>
        <p:spPr bwMode="auto">
          <a:xfrm>
            <a:off x="1140032" y="1712634"/>
            <a:ext cx="4334492" cy="43152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1045029"/>
            <a:ext cx="9509760" cy="4669971"/>
          </a:xfrm>
        </p:spPr>
        <p:txBody>
          <a:bodyPr>
            <a:normAutofit/>
          </a:bodyPr>
          <a:lstStyle/>
          <a:p>
            <a:r>
              <a:rPr lang="it-IT" sz="4000" dirty="0" smtClean="0">
                <a:solidFill>
                  <a:schemeClr val="accent2">
                    <a:lumMod val="50000"/>
                  </a:schemeClr>
                </a:solidFill>
              </a:rPr>
              <a:t>1) Il culto dei morti </a:t>
            </a:r>
          </a:p>
          <a:p>
            <a:pPr>
              <a:buNone/>
            </a:pPr>
            <a:endParaRPr lang="it-IT" sz="4000" dirty="0" smtClean="0">
              <a:solidFill>
                <a:schemeClr val="accent2">
                  <a:lumMod val="50000"/>
                </a:schemeClr>
              </a:solidFill>
            </a:endParaRPr>
          </a:p>
          <a:p>
            <a:r>
              <a:rPr lang="it-IT" sz="4000" dirty="0" smtClean="0">
                <a:solidFill>
                  <a:schemeClr val="accent2">
                    <a:lumMod val="50000"/>
                  </a:schemeClr>
                </a:solidFill>
              </a:rPr>
              <a:t>2) la preghiera del cuore</a:t>
            </a:r>
          </a:p>
          <a:p>
            <a:endParaRPr lang="it-IT" sz="40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Il culto dei morti</a:t>
            </a:r>
            <a:endParaRPr lang="it-IT" sz="4400" dirty="0"/>
          </a:p>
        </p:txBody>
      </p:sp>
      <p:sp>
        <p:nvSpPr>
          <p:cNvPr id="3" name="Segnaposto contenuto 2"/>
          <p:cNvSpPr>
            <a:spLocks noGrp="1"/>
          </p:cNvSpPr>
          <p:nvPr>
            <p:ph idx="1"/>
          </p:nvPr>
        </p:nvSpPr>
        <p:spPr/>
        <p:txBody>
          <a:bodyPr>
            <a:normAutofit/>
          </a:bodyPr>
          <a:lstStyle/>
          <a:p>
            <a:r>
              <a:rPr lang="it-IT" sz="4000" dirty="0" smtClean="0">
                <a:solidFill>
                  <a:schemeClr val="accent2">
                    <a:lumMod val="50000"/>
                  </a:schemeClr>
                </a:solidFill>
              </a:rPr>
              <a:t>Il culto dei morti è il mezzo per dare speranza alla propria vita.</a:t>
            </a:r>
          </a:p>
          <a:p>
            <a:endParaRPr lang="it-IT" sz="4000" dirty="0" smtClean="0">
              <a:solidFill>
                <a:schemeClr val="accent2">
                  <a:lumMod val="50000"/>
                </a:schemeClr>
              </a:solidFill>
            </a:endParaRPr>
          </a:p>
          <a:p>
            <a:endParaRPr lang="it-IT" sz="4000" dirty="0">
              <a:solidFill>
                <a:schemeClr val="accent2">
                  <a:lumMod val="50000"/>
                </a:schemeClr>
              </a:solidFill>
            </a:endParaRPr>
          </a:p>
        </p:txBody>
      </p:sp>
      <p:pic>
        <p:nvPicPr>
          <p:cNvPr id="7170" name="Picture 2" descr="C:\Users\direzionealba\Desktop\imagesjuy.jpg"/>
          <p:cNvPicPr>
            <a:picLocks noChangeAspect="1" noChangeArrowheads="1"/>
          </p:cNvPicPr>
          <p:nvPr/>
        </p:nvPicPr>
        <p:blipFill>
          <a:blip r:embed="rId2"/>
          <a:srcRect/>
          <a:stretch>
            <a:fillRect/>
          </a:stretch>
        </p:blipFill>
        <p:spPr bwMode="auto">
          <a:xfrm>
            <a:off x="6721435" y="3186493"/>
            <a:ext cx="3797718" cy="25272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latin typeface="+mn-lt"/>
              </a:rPr>
              <a:t>Prepararsi all’avvicinarsi della morte. </a:t>
            </a:r>
            <a:endParaRPr lang="it-IT" sz="4000" dirty="0">
              <a:latin typeface="+mn-lt"/>
            </a:endParaRPr>
          </a:p>
        </p:txBody>
      </p:sp>
      <p:pic>
        <p:nvPicPr>
          <p:cNvPr id="3074" name="Picture 2" descr="\\spazioalba\condivisidirezionealba\PER PORTATILE\La dimens spirit nella cura del malato\foto ORIZZONTI\imagesmmmm.jpg"/>
          <p:cNvPicPr>
            <a:picLocks noChangeAspect="1" noChangeArrowheads="1"/>
          </p:cNvPicPr>
          <p:nvPr/>
        </p:nvPicPr>
        <p:blipFill>
          <a:blip r:embed="rId2"/>
          <a:srcRect/>
          <a:stretch>
            <a:fillRect/>
          </a:stretch>
        </p:blipFill>
        <p:spPr bwMode="auto">
          <a:xfrm>
            <a:off x="6957516" y="2009183"/>
            <a:ext cx="4395293" cy="3762226"/>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1302327" y="1591294"/>
            <a:ext cx="4635335" cy="4524315"/>
          </a:xfrm>
          <a:prstGeom prst="rect">
            <a:avLst/>
          </a:prstGeom>
        </p:spPr>
        <p:txBody>
          <a:bodyPr wrap="square">
            <a:spAutoFit/>
          </a:bodyPr>
          <a:lstStyle/>
          <a:p>
            <a:r>
              <a:rPr lang="it-IT" sz="3600" dirty="0" smtClean="0">
                <a:solidFill>
                  <a:schemeClr val="accent2">
                    <a:lumMod val="50000"/>
                  </a:schemeClr>
                </a:solidFill>
              </a:rPr>
              <a:t>Se la vita è un pellegrinaggio verso la patria celeste, la vecchiaia è il tempo in cui più naturalmente si guarda alla soglia dell’eternità. </a:t>
            </a:r>
            <a:endParaRPr lang="it-IT" sz="36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a:buNone/>
            </a:pPr>
            <a:r>
              <a:rPr lang="it-IT" sz="3200" dirty="0" smtClean="0">
                <a:solidFill>
                  <a:schemeClr val="accent2">
                    <a:lumMod val="50000"/>
                  </a:schemeClr>
                </a:solidFill>
              </a:rPr>
              <a:t>   …..anche noi anziani facciamo fatica a rassegnarci alla prospettiva di questo passaggio. Esso infatti presenta, nella condizione umana segnata dal peccato, una dimensione di oscurità</a:t>
            </a:r>
          </a:p>
          <a:p>
            <a:pPr>
              <a:buNone/>
            </a:pPr>
            <a:r>
              <a:rPr lang="it-IT" sz="3200" dirty="0" smtClean="0">
                <a:solidFill>
                  <a:schemeClr val="accent2">
                    <a:lumMod val="50000"/>
                  </a:schemeClr>
                </a:solidFill>
              </a:rPr>
              <a:t>                                     </a:t>
            </a:r>
            <a:endParaRPr lang="it-IT" sz="32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a:buNone/>
            </a:pPr>
            <a:r>
              <a:rPr lang="it-IT" sz="3200" dirty="0" smtClean="0">
                <a:solidFill>
                  <a:schemeClr val="accent2">
                    <a:lumMod val="50000"/>
                  </a:schemeClr>
                </a:solidFill>
              </a:rPr>
              <a:t>   …..anche noi anziani facciamo fatica a rassegnarci alla prospettiva di questo passaggio. Esso infatti presenta, nella condizione umana segnata dal peccato, una dimensione di oscurità che necessariamente ci intristisce e ci mette paura. </a:t>
            </a:r>
          </a:p>
          <a:p>
            <a:pPr>
              <a:buNone/>
            </a:pPr>
            <a:r>
              <a:rPr lang="it-IT" sz="3200" dirty="0" smtClean="0">
                <a:solidFill>
                  <a:schemeClr val="accent2">
                    <a:lumMod val="50000"/>
                  </a:schemeClr>
                </a:solidFill>
              </a:rPr>
              <a:t>                                     </a:t>
            </a:r>
            <a:endParaRPr lang="it-IT" sz="3200" dirty="0">
              <a:solidFill>
                <a:schemeClr val="accent2">
                  <a:lumMod val="50000"/>
                </a:schemeClr>
              </a:solidFill>
            </a:endParaRPr>
          </a:p>
        </p:txBody>
      </p:sp>
      <p:pic>
        <p:nvPicPr>
          <p:cNvPr id="5122" name="Picture 2" descr="C:\Users\direzionealba\Desktop\indexiiiiiii.jpg"/>
          <p:cNvPicPr>
            <a:picLocks noChangeAspect="1" noChangeArrowheads="1"/>
          </p:cNvPicPr>
          <p:nvPr/>
        </p:nvPicPr>
        <p:blipFill>
          <a:blip r:embed="rId2"/>
          <a:srcRect/>
          <a:stretch>
            <a:fillRect/>
          </a:stretch>
        </p:blipFill>
        <p:spPr bwMode="auto">
          <a:xfrm>
            <a:off x="3848160" y="4185996"/>
            <a:ext cx="4571445" cy="210959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a:buNone/>
            </a:pPr>
            <a:r>
              <a:rPr lang="it-IT" sz="3200" dirty="0" smtClean="0">
                <a:solidFill>
                  <a:schemeClr val="accent2">
                    <a:lumMod val="50000"/>
                  </a:schemeClr>
                </a:solidFill>
              </a:rPr>
              <a:t>  E come potrebbe essere diversamente? L’uomo è stato fatto per la vita, mentre la morte – come la Scrittura ci spiega fin dalle prime pagine (cfr. </a:t>
            </a:r>
            <a:r>
              <a:rPr lang="it-IT" sz="3200" dirty="0" err="1" smtClean="0">
                <a:solidFill>
                  <a:schemeClr val="accent2">
                    <a:lumMod val="50000"/>
                  </a:schemeClr>
                </a:solidFill>
              </a:rPr>
              <a:t>Gen</a:t>
            </a:r>
            <a:r>
              <a:rPr lang="it-IT" sz="3200" dirty="0" smtClean="0">
                <a:solidFill>
                  <a:schemeClr val="accent2">
                    <a:lumMod val="50000"/>
                  </a:schemeClr>
                </a:solidFill>
              </a:rPr>
              <a:t> 2-3) non era nel progetto originario di Dio, ma è subentrata in seguito al </a:t>
            </a:r>
            <a:r>
              <a:rPr lang="it-IT" sz="3200" dirty="0" err="1" smtClean="0">
                <a:solidFill>
                  <a:schemeClr val="accent2">
                    <a:lumMod val="50000"/>
                  </a:schemeClr>
                </a:solidFill>
              </a:rPr>
              <a:t>peccato…</a:t>
            </a:r>
            <a:endParaRPr lang="it-IT" sz="3200" dirty="0" smtClean="0">
              <a:solidFill>
                <a:schemeClr val="accent2">
                  <a:lumMod val="50000"/>
                </a:schemeClr>
              </a:solidFill>
            </a:endParaRPr>
          </a:p>
          <a:p>
            <a:pPr>
              <a:buNone/>
            </a:pPr>
            <a:r>
              <a:rPr lang="it-IT" sz="3200" dirty="0" smtClean="0">
                <a:solidFill>
                  <a:schemeClr val="accent2">
                    <a:lumMod val="50000"/>
                  </a:schemeClr>
                </a:solidFill>
              </a:rPr>
              <a:t>                                     </a:t>
            </a:r>
            <a:endParaRPr lang="it-IT" sz="32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29245" y="2285288"/>
            <a:ext cx="3895898" cy="2310463"/>
          </a:xfrm>
        </p:spPr>
        <p:txBody>
          <a:bodyPr>
            <a:noAutofit/>
          </a:bodyPr>
          <a:lstStyle/>
          <a:p>
            <a:pPr>
              <a:buNone/>
            </a:pPr>
            <a:r>
              <a:rPr lang="it-IT" sz="3600" dirty="0" smtClean="0">
                <a:solidFill>
                  <a:schemeClr val="accent2">
                    <a:lumMod val="50000"/>
                  </a:schemeClr>
                </a:solidFill>
              </a:rPr>
              <a:t>   Anche Gesù ha avuto paura di fronte alla morte</a:t>
            </a:r>
          </a:p>
          <a:p>
            <a:endParaRPr lang="it-IT" sz="3600" dirty="0" smtClean="0">
              <a:solidFill>
                <a:schemeClr val="accent2">
                  <a:lumMod val="50000"/>
                </a:schemeClr>
              </a:solidFill>
            </a:endParaRPr>
          </a:p>
          <a:p>
            <a:pPr>
              <a:buNone/>
            </a:pPr>
            <a:r>
              <a:rPr lang="it-IT" sz="3600" dirty="0" smtClean="0">
                <a:solidFill>
                  <a:schemeClr val="accent2">
                    <a:lumMod val="50000"/>
                  </a:schemeClr>
                </a:solidFill>
              </a:rPr>
              <a:t>                                     </a:t>
            </a:r>
            <a:endParaRPr lang="it-IT" sz="3600" dirty="0">
              <a:solidFill>
                <a:schemeClr val="accent2">
                  <a:lumMod val="50000"/>
                </a:schemeClr>
              </a:solidFill>
            </a:endParaRPr>
          </a:p>
        </p:txBody>
      </p:sp>
      <p:pic>
        <p:nvPicPr>
          <p:cNvPr id="3073" name="Picture 1" descr="C:\Users\direzionealba\Desktop\getsenami.jpg"/>
          <p:cNvPicPr>
            <a:picLocks noChangeAspect="1" noChangeArrowheads="1"/>
          </p:cNvPicPr>
          <p:nvPr/>
        </p:nvPicPr>
        <p:blipFill>
          <a:blip r:embed="rId2"/>
          <a:srcRect l="6597"/>
          <a:stretch>
            <a:fillRect/>
          </a:stretch>
        </p:blipFill>
        <p:spPr bwMode="auto">
          <a:xfrm>
            <a:off x="7089570" y="1490077"/>
            <a:ext cx="2826328" cy="39740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3200" dirty="0" smtClean="0">
                <a:solidFill>
                  <a:schemeClr val="accent2">
                    <a:lumMod val="50000"/>
                  </a:schemeClr>
                </a:solidFill>
              </a:rPr>
              <a:t>La fede illumina il mistero della morte e infonde serenità alla vecchiaia, non più considerata e vissuta come attesa passiva di un evento distruttivo</a:t>
            </a:r>
          </a:p>
          <a:p>
            <a:endParaRPr lang="it-IT" sz="3200" dirty="0" smtClean="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3200" dirty="0" smtClean="0">
                <a:solidFill>
                  <a:schemeClr val="accent2">
                    <a:lumMod val="50000"/>
                  </a:schemeClr>
                </a:solidFill>
              </a:rPr>
              <a:t>La fede illumina il mistero della morte e infonde serenità alla vecchiaia, non più considerata e vissuta come attesa passiva di un evento distruttivo, </a:t>
            </a:r>
          </a:p>
          <a:p>
            <a:r>
              <a:rPr lang="it-IT" sz="3200" dirty="0" smtClean="0">
                <a:solidFill>
                  <a:schemeClr val="accent2">
                    <a:lumMod val="50000"/>
                  </a:schemeClr>
                </a:solidFill>
              </a:rPr>
              <a:t>ma come promettente approccio al traguardo della vita piena»</a:t>
            </a:r>
          </a:p>
          <a:p>
            <a:pPr>
              <a:buNone/>
            </a:pPr>
            <a:r>
              <a:rPr lang="it-IT" sz="3200" dirty="0" smtClean="0">
                <a:solidFill>
                  <a:schemeClr val="accent2">
                    <a:lumMod val="50000"/>
                  </a:schemeClr>
                </a:solidFill>
              </a:rPr>
              <a:t>                San </a:t>
            </a:r>
            <a:r>
              <a:rPr lang="it-IT" sz="2800" dirty="0" smtClean="0">
                <a:solidFill>
                  <a:schemeClr val="accent2">
                    <a:lumMod val="50000"/>
                  </a:schemeClr>
                </a:solidFill>
              </a:rPr>
              <a:t>Giovanni Paolo II, Lettera agli anziani, 1999</a:t>
            </a:r>
            <a:endParaRPr lang="it-IT" sz="3200" dirty="0" smtClean="0">
              <a:solidFill>
                <a:schemeClr val="accent2">
                  <a:lumMod val="50000"/>
                </a:schemeClr>
              </a:solidFill>
            </a:endParaRPr>
          </a:p>
          <a:p>
            <a:endParaRPr lang="it-IT" sz="3200" dirty="0" smtClean="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4870" y="407680"/>
            <a:ext cx="9509759" cy="1088136"/>
          </a:xfrm>
        </p:spPr>
        <p:txBody>
          <a:bodyPr>
            <a:noAutofit/>
          </a:bodyPr>
          <a:lstStyle/>
          <a:p>
            <a:pPr algn="ctr"/>
            <a:r>
              <a:rPr lang="it-IT" sz="4000" dirty="0" smtClean="0"/>
              <a:t>La preghiera del cuore</a:t>
            </a:r>
            <a:br>
              <a:rPr lang="it-IT" sz="4000" dirty="0" smtClean="0"/>
            </a:br>
            <a:endParaRPr lang="it-IT" sz="4000" dirty="0"/>
          </a:p>
        </p:txBody>
      </p:sp>
      <p:sp>
        <p:nvSpPr>
          <p:cNvPr id="3" name="Segnaposto contenuto 2"/>
          <p:cNvSpPr>
            <a:spLocks noGrp="1"/>
          </p:cNvSpPr>
          <p:nvPr>
            <p:ph idx="1"/>
          </p:nvPr>
        </p:nvSpPr>
        <p:spPr/>
        <p:txBody>
          <a:bodyPr>
            <a:normAutofit/>
          </a:bodyPr>
          <a:lstStyle/>
          <a:p>
            <a:r>
              <a:rPr lang="it-IT" sz="3200" dirty="0" smtClean="0">
                <a:solidFill>
                  <a:schemeClr val="accent2">
                    <a:lumMod val="50000"/>
                  </a:schemeClr>
                </a:solidFill>
              </a:rPr>
              <a:t>L’anziano diventa segno profetico del sacro</a:t>
            </a:r>
            <a:endParaRPr lang="it-IT" sz="3200" dirty="0">
              <a:solidFill>
                <a:schemeClr val="accent2">
                  <a:lumMod val="50000"/>
                </a:schemeClr>
              </a:solidFill>
            </a:endParaRPr>
          </a:p>
        </p:txBody>
      </p:sp>
      <p:pic>
        <p:nvPicPr>
          <p:cNvPr id="3074" name="Picture 2" descr="C:\Users\direzionealba\Desktop\foto ORIZZONTI\images.jpg"/>
          <p:cNvPicPr>
            <a:picLocks noChangeAspect="1" noChangeArrowheads="1"/>
          </p:cNvPicPr>
          <p:nvPr/>
        </p:nvPicPr>
        <p:blipFill>
          <a:blip r:embed="rId2"/>
          <a:srcRect/>
          <a:stretch>
            <a:fillRect/>
          </a:stretch>
        </p:blipFill>
        <p:spPr bwMode="auto">
          <a:xfrm>
            <a:off x="2880448" y="2671761"/>
            <a:ext cx="6436798" cy="3218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Gesù, iniziando la sua vita pubblica, ha cominciato a guarire</a:t>
            </a:r>
            <a:endParaRPr lang="it-IT" sz="3600" dirty="0"/>
          </a:p>
        </p:txBody>
      </p:sp>
      <p:pic>
        <p:nvPicPr>
          <p:cNvPr id="2050" name="Picture 2" descr="C:\Users\direzionealba\Desktop\index.jpg"/>
          <p:cNvPicPr>
            <a:picLocks noGrp="1" noChangeAspect="1" noChangeArrowheads="1"/>
          </p:cNvPicPr>
          <p:nvPr>
            <p:ph idx="1"/>
          </p:nvPr>
        </p:nvPicPr>
        <p:blipFill>
          <a:blip r:embed="rId2"/>
          <a:srcRect/>
          <a:stretch>
            <a:fillRect/>
          </a:stretch>
        </p:blipFill>
        <p:spPr bwMode="auto">
          <a:xfrm>
            <a:off x="1140032" y="1712634"/>
            <a:ext cx="4334492" cy="4315228"/>
          </a:xfrm>
          <a:prstGeom prst="rect">
            <a:avLst/>
          </a:prstGeom>
          <a:ln>
            <a:noFill/>
          </a:ln>
          <a:effectLst>
            <a:outerShdw blurRad="292100" dist="139700" dir="2700000" algn="tl" rotWithShape="0">
              <a:srgbClr val="333333">
                <a:alpha val="65000"/>
              </a:srgbClr>
            </a:outerShdw>
          </a:effectLst>
        </p:spPr>
      </p:pic>
      <p:sp>
        <p:nvSpPr>
          <p:cNvPr id="4" name="Rettangolo 3"/>
          <p:cNvSpPr/>
          <p:nvPr/>
        </p:nvSpPr>
        <p:spPr>
          <a:xfrm>
            <a:off x="6831981" y="2377435"/>
            <a:ext cx="3808309" cy="1754326"/>
          </a:xfrm>
          <a:prstGeom prst="rect">
            <a:avLst/>
          </a:prstGeom>
        </p:spPr>
        <p:txBody>
          <a:bodyPr wrap="square">
            <a:spAutoFit/>
          </a:bodyPr>
          <a:lstStyle/>
          <a:p>
            <a:pPr algn="ctr"/>
            <a:r>
              <a:rPr lang="it-IT" sz="3600" i="1" dirty="0" smtClean="0">
                <a:solidFill>
                  <a:schemeClr val="accent2">
                    <a:lumMod val="50000"/>
                  </a:schemeClr>
                </a:solidFill>
              </a:rPr>
              <a:t>…«li deposero ai suoi piedi, ed egli </a:t>
            </a:r>
          </a:p>
          <a:p>
            <a:pPr algn="ctr"/>
            <a:r>
              <a:rPr lang="it-IT" sz="3600" i="1" dirty="0" smtClean="0">
                <a:solidFill>
                  <a:schemeClr val="accent2">
                    <a:lumMod val="50000"/>
                  </a:schemeClr>
                </a:solidFill>
              </a:rPr>
              <a:t>li guarì» </a:t>
            </a:r>
            <a:endParaRPr lang="it-IT" sz="36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smtClean="0">
                <a:latin typeface="+mn-lt"/>
              </a:rPr>
              <a:t>Rispettare la persona anziana significa prendere sul serio i simboli del cristianesimo</a:t>
            </a:r>
            <a:endParaRPr lang="it-IT" sz="3600" dirty="0">
              <a:latin typeface="+mn-lt"/>
            </a:endParaRPr>
          </a:p>
        </p:txBody>
      </p:sp>
      <p:sp>
        <p:nvSpPr>
          <p:cNvPr id="3" name="Segnaposto contenuto 2"/>
          <p:cNvSpPr>
            <a:spLocks noGrp="1"/>
          </p:cNvSpPr>
          <p:nvPr>
            <p:ph idx="1"/>
          </p:nvPr>
        </p:nvSpPr>
        <p:spPr/>
        <p:txBody>
          <a:bodyPr>
            <a:noAutofit/>
          </a:bodyPr>
          <a:lstStyle/>
          <a:p>
            <a:r>
              <a:rPr lang="it-IT" sz="3200" dirty="0" smtClean="0">
                <a:solidFill>
                  <a:schemeClr val="accent2">
                    <a:lumMod val="20000"/>
                    <a:lumOff val="80000"/>
                  </a:schemeClr>
                </a:solidFill>
              </a:rPr>
              <a:t>crocifissi, corone del rosario, uso di candele, accendere lumini:</a:t>
            </a:r>
          </a:p>
          <a:p>
            <a:pPr>
              <a:buNone/>
            </a:pPr>
            <a:endParaRPr lang="it-IT" sz="3200" dirty="0" smtClean="0">
              <a:solidFill>
                <a:schemeClr val="accent2">
                  <a:lumMod val="20000"/>
                  <a:lumOff val="80000"/>
                </a:schemeClr>
              </a:solidFill>
            </a:endParaRPr>
          </a:p>
          <a:p>
            <a:r>
              <a:rPr lang="it-IT" sz="3200" dirty="0" smtClean="0">
                <a:solidFill>
                  <a:schemeClr val="accent2">
                    <a:lumMod val="20000"/>
                    <a:lumOff val="80000"/>
                  </a:schemeClr>
                </a:solidFill>
              </a:rPr>
              <a:t>Sono importanti anche i piccoli oggetti che gli sono cari: immaginette, fotografie, piccoli segni sul comodino, ecc.</a:t>
            </a:r>
          </a:p>
          <a:p>
            <a:endParaRPr lang="it-IT" sz="3200" dirty="0" smtClean="0">
              <a:solidFill>
                <a:schemeClr val="accent2">
                  <a:lumMod val="20000"/>
                  <a:lumOff val="80000"/>
                </a:schemeClr>
              </a:solidFill>
            </a:endParaRP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smtClean="0">
                <a:latin typeface="+mn-lt"/>
              </a:rPr>
              <a:t>Rispettare la persona anziana significa prendere sul serio i simboli del cristianesimo</a:t>
            </a:r>
            <a:endParaRPr lang="it-IT" sz="3600" dirty="0">
              <a:latin typeface="+mn-lt"/>
            </a:endParaRPr>
          </a:p>
        </p:txBody>
      </p:sp>
      <p:sp>
        <p:nvSpPr>
          <p:cNvPr id="3" name="Segnaposto contenuto 2"/>
          <p:cNvSpPr>
            <a:spLocks noGrp="1"/>
          </p:cNvSpPr>
          <p:nvPr>
            <p:ph idx="1"/>
          </p:nvPr>
        </p:nvSpPr>
        <p:spPr/>
        <p:txBody>
          <a:bodyPr>
            <a:noAutofit/>
          </a:bodyPr>
          <a:lstStyle/>
          <a:p>
            <a:r>
              <a:rPr lang="it-IT" sz="3200" dirty="0" smtClean="0">
                <a:solidFill>
                  <a:schemeClr val="accent2">
                    <a:lumMod val="50000"/>
                  </a:schemeClr>
                </a:solidFill>
              </a:rPr>
              <a:t>crocifissi, corone del rosario, uso di candele, accendere lumini:</a:t>
            </a:r>
          </a:p>
          <a:p>
            <a:pPr>
              <a:buNone/>
            </a:pPr>
            <a:endParaRPr lang="it-IT" sz="3200" dirty="0" smtClean="0"/>
          </a:p>
          <a:p>
            <a:r>
              <a:rPr lang="it-IT" sz="3200" dirty="0" smtClean="0">
                <a:solidFill>
                  <a:schemeClr val="accent2">
                    <a:lumMod val="20000"/>
                    <a:lumOff val="80000"/>
                  </a:schemeClr>
                </a:solidFill>
              </a:rPr>
              <a:t>Sono importanti anche i piccoli oggetti che gli sono cari: immaginette, fotografie, piccoli segni sul comodino, ecc.</a:t>
            </a:r>
          </a:p>
          <a:p>
            <a:endParaRPr lang="it-IT" sz="3200" dirty="0" smtClean="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3600" dirty="0" smtClean="0">
                <a:latin typeface="+mn-lt"/>
              </a:rPr>
              <a:t>Rispettare la persona anziana significa prendere sul serio i simboli del cristianesimo</a:t>
            </a:r>
            <a:endParaRPr lang="it-IT" sz="3600" dirty="0">
              <a:latin typeface="+mn-lt"/>
            </a:endParaRPr>
          </a:p>
        </p:txBody>
      </p:sp>
      <p:sp>
        <p:nvSpPr>
          <p:cNvPr id="3" name="Segnaposto contenuto 2"/>
          <p:cNvSpPr>
            <a:spLocks noGrp="1"/>
          </p:cNvSpPr>
          <p:nvPr>
            <p:ph idx="1"/>
          </p:nvPr>
        </p:nvSpPr>
        <p:spPr/>
        <p:txBody>
          <a:bodyPr>
            <a:noAutofit/>
          </a:bodyPr>
          <a:lstStyle/>
          <a:p>
            <a:r>
              <a:rPr lang="it-IT" sz="3200" dirty="0" smtClean="0">
                <a:solidFill>
                  <a:schemeClr val="accent2">
                    <a:lumMod val="50000"/>
                  </a:schemeClr>
                </a:solidFill>
              </a:rPr>
              <a:t>crocifissi, corone del rosario, uso di candele, accendere lumini:</a:t>
            </a:r>
          </a:p>
          <a:p>
            <a:pPr>
              <a:buNone/>
            </a:pPr>
            <a:endParaRPr lang="it-IT" sz="3200" dirty="0" smtClean="0">
              <a:solidFill>
                <a:schemeClr val="accent2">
                  <a:lumMod val="50000"/>
                </a:schemeClr>
              </a:solidFill>
            </a:endParaRPr>
          </a:p>
          <a:p>
            <a:r>
              <a:rPr lang="it-IT" sz="3200" dirty="0" smtClean="0">
                <a:solidFill>
                  <a:schemeClr val="accent2">
                    <a:lumMod val="50000"/>
                  </a:schemeClr>
                </a:solidFill>
              </a:rPr>
              <a:t>Sono importanti anche i piccoli oggetti che gli sono cari: immaginette, fotografie, piccoli segni sul comodino, ecc.</a:t>
            </a:r>
          </a:p>
          <a:p>
            <a:endParaRPr lang="it-IT" sz="3200" dirty="0" smtClean="0"/>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1120" y="990877"/>
            <a:ext cx="9509760" cy="4142232"/>
          </a:xfrm>
        </p:spPr>
        <p:txBody>
          <a:bodyPr>
            <a:normAutofit/>
          </a:bodyPr>
          <a:lstStyle/>
          <a:p>
            <a:pPr>
              <a:buNone/>
            </a:pPr>
            <a:r>
              <a:rPr lang="it-IT" sz="3200" dirty="0" smtClean="0"/>
              <a:t>“ </a:t>
            </a:r>
            <a:r>
              <a:rPr lang="it-IT" sz="3200" dirty="0" smtClean="0">
                <a:solidFill>
                  <a:schemeClr val="accent2">
                    <a:lumMod val="50000"/>
                  </a:schemeClr>
                </a:solidFill>
              </a:rPr>
              <a:t>La persona non può sempre essere in chiesa a pregare, quindi si delega a continuare la sua preghiera davanti a Dio”.</a:t>
            </a:r>
          </a:p>
          <a:p>
            <a:pPr>
              <a:buNone/>
            </a:pPr>
            <a:r>
              <a:rPr lang="it-IT" sz="3200" dirty="0" smtClean="0">
                <a:solidFill>
                  <a:schemeClr val="accent2">
                    <a:lumMod val="50000"/>
                  </a:schemeClr>
                </a:solidFill>
              </a:rPr>
              <a:t>                              Edward </a:t>
            </a:r>
            <a:r>
              <a:rPr lang="it-IT" sz="3200" dirty="0" err="1" smtClean="0">
                <a:solidFill>
                  <a:schemeClr val="accent2">
                    <a:lumMod val="50000"/>
                  </a:schemeClr>
                </a:solidFill>
              </a:rPr>
              <a:t>Schillebeeckx</a:t>
            </a:r>
            <a:r>
              <a:rPr lang="it-IT" sz="3200" dirty="0" smtClean="0">
                <a:solidFill>
                  <a:schemeClr val="accent2">
                    <a:lumMod val="50000"/>
                  </a:schemeClr>
                </a:solidFill>
              </a:rPr>
              <a:t> </a:t>
            </a:r>
          </a:p>
          <a:p>
            <a:pPr>
              <a:buNone/>
            </a:pPr>
            <a:endParaRPr lang="it-IT" sz="3200" dirty="0" smtClean="0"/>
          </a:p>
        </p:txBody>
      </p:sp>
      <p:pic>
        <p:nvPicPr>
          <p:cNvPr id="8194" name="Picture 2" descr="C:\Users\direzionealba\Desktop\avvento-660x330.jpg"/>
          <p:cNvPicPr>
            <a:picLocks noChangeAspect="1" noChangeArrowheads="1"/>
          </p:cNvPicPr>
          <p:nvPr/>
        </p:nvPicPr>
        <p:blipFill>
          <a:blip r:embed="rId2"/>
          <a:srcRect/>
          <a:stretch>
            <a:fillRect/>
          </a:stretch>
        </p:blipFill>
        <p:spPr bwMode="auto">
          <a:xfrm>
            <a:off x="2869623" y="3217222"/>
            <a:ext cx="5941868" cy="29709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2800" dirty="0" smtClean="0">
                <a:solidFill>
                  <a:schemeClr val="accent2">
                    <a:lumMod val="50000"/>
                  </a:schemeClr>
                </a:solidFill>
              </a:rPr>
              <a:t>Voi anziani non dovete sentirvi elementi passivi di un mondo eccessivamente in movimento, ma soggetti attivi in un periodo umanamente e spiritualmente fecondo dell’esistenza umana. </a:t>
            </a: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2800" dirty="0" smtClean="0">
                <a:solidFill>
                  <a:schemeClr val="accent2">
                    <a:lumMod val="50000"/>
                  </a:schemeClr>
                </a:solidFill>
              </a:rPr>
              <a:t>Voi anziani non dovete sentirvi elementi passivi di un mondo eccessivamente in movimento, ma soggetti attivi in un periodo umanamente e spiritualmente fecondo dell’esistenza umana. </a:t>
            </a:r>
          </a:p>
          <a:p>
            <a:r>
              <a:rPr lang="it-IT" sz="2800" dirty="0" smtClean="0">
                <a:solidFill>
                  <a:schemeClr val="accent2">
                    <a:lumMod val="50000"/>
                  </a:schemeClr>
                </a:solidFill>
              </a:rPr>
              <a:t>Avete ancora una missione da compiere, un contributo da dare; secondo il progetto divino ogni singolo essere umano è una vita in crescita, dalla prima scintilla dell’esistenza fino all’ultimo respiro</a:t>
            </a:r>
            <a:endParaRPr lang="it-IT" sz="28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solidFill>
                  <a:schemeClr val="accent2">
                    <a:lumMod val="50000"/>
                  </a:schemeClr>
                </a:solidFill>
              </a:rPr>
              <a:t>«Lo spirito umano, del resto, pur partecipando all’invecchiamento del corpo, rimane in un certo senso sempre giovane, se vive rivolto verso l’eterno</a:t>
            </a:r>
            <a:endParaRPr lang="it-IT" sz="32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solidFill>
                  <a:schemeClr val="accent2">
                    <a:lumMod val="50000"/>
                  </a:schemeClr>
                </a:solidFill>
              </a:rPr>
              <a:t>«Lo spirito umano, del resto, pur partecipando all’invecchiamento del corpo, rimane in un certo senso sempre giovane, se vive rivolto verso l’eterno e di questa perenne giovinezza fa più viva esperienza, quando all’interiore testimonianza della buona coscienza, si unisce l’affetto premuroso e grato delle persone care. </a:t>
            </a:r>
            <a:endParaRPr lang="it-IT" sz="32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05494" y="397110"/>
            <a:ext cx="9509760" cy="4142232"/>
          </a:xfrm>
        </p:spPr>
        <p:txBody>
          <a:bodyPr>
            <a:normAutofit/>
          </a:bodyPr>
          <a:lstStyle/>
          <a:p>
            <a:r>
              <a:rPr lang="it-IT" sz="2800" dirty="0" smtClean="0">
                <a:solidFill>
                  <a:schemeClr val="accent2">
                    <a:lumMod val="50000"/>
                  </a:schemeClr>
                </a:solidFill>
              </a:rPr>
              <a:t>L’uomo, allora, come scrive San Gregorio di </a:t>
            </a:r>
            <a:r>
              <a:rPr lang="it-IT" sz="2800" dirty="0" err="1" smtClean="0">
                <a:solidFill>
                  <a:schemeClr val="accent2">
                    <a:lumMod val="50000"/>
                  </a:schemeClr>
                </a:solidFill>
              </a:rPr>
              <a:t>Nazianzo</a:t>
            </a:r>
            <a:r>
              <a:rPr lang="it-IT" sz="2800" dirty="0" smtClean="0">
                <a:solidFill>
                  <a:schemeClr val="accent2">
                    <a:lumMod val="50000"/>
                  </a:schemeClr>
                </a:solidFill>
              </a:rPr>
              <a:t>, “non invecchierà nello spirito: accetterà la dissoluzione come il momento stabilito per la necessaria libertà. Dolcemente trasmigrerà nell’aldilà dove nessuno è maturo o vecchio, ma tutti sono perfetti nell’età spirituale”».</a:t>
            </a:r>
          </a:p>
          <a:p>
            <a:pPr>
              <a:buNone/>
            </a:pPr>
            <a:r>
              <a:rPr lang="it-IT" sz="2800" cap="small" dirty="0" smtClean="0">
                <a:solidFill>
                  <a:schemeClr val="accent2">
                    <a:lumMod val="50000"/>
                  </a:schemeClr>
                </a:solidFill>
              </a:rPr>
              <a:t>    San Giovanni Paolo II</a:t>
            </a:r>
            <a:r>
              <a:rPr lang="it-IT" sz="2800" dirty="0" smtClean="0">
                <a:solidFill>
                  <a:schemeClr val="accent2">
                    <a:lumMod val="50000"/>
                  </a:schemeClr>
                </a:solidFill>
              </a:rPr>
              <a:t>, </a:t>
            </a:r>
          </a:p>
          <a:p>
            <a:pPr>
              <a:buNone/>
            </a:pPr>
            <a:r>
              <a:rPr lang="it-IT" sz="2800" dirty="0" smtClean="0">
                <a:solidFill>
                  <a:schemeClr val="accent2">
                    <a:lumMod val="50000"/>
                  </a:schemeClr>
                </a:solidFill>
              </a:rPr>
              <a:t>Lettera agli anziani, 1999</a:t>
            </a:r>
          </a:p>
          <a:p>
            <a:pPr>
              <a:buNone/>
            </a:pPr>
            <a:endParaRPr lang="it-IT" sz="2800" dirty="0">
              <a:solidFill>
                <a:schemeClr val="accent2">
                  <a:lumMod val="50000"/>
                </a:schemeClr>
              </a:solidFill>
            </a:endParaRPr>
          </a:p>
        </p:txBody>
      </p:sp>
      <p:pic>
        <p:nvPicPr>
          <p:cNvPr id="40961" name="Picture 1" descr="\\spazioalba\condivisidirezionealba\PER PORTATILE\La dimens spirit nella cura del malato\foto ORIZZONTI\indexmmm.jpg"/>
          <p:cNvPicPr>
            <a:picLocks noChangeAspect="1" noChangeArrowheads="1"/>
          </p:cNvPicPr>
          <p:nvPr/>
        </p:nvPicPr>
        <p:blipFill>
          <a:blip r:embed="rId2"/>
          <a:srcRect/>
          <a:stretch>
            <a:fillRect/>
          </a:stretch>
        </p:blipFill>
        <p:spPr bwMode="auto">
          <a:xfrm>
            <a:off x="6240343" y="2707574"/>
            <a:ext cx="4369085" cy="32894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lgn="ctr"/>
            <a:r>
              <a:rPr lang="it-IT" sz="4000" dirty="0" smtClean="0">
                <a:solidFill>
                  <a:schemeClr val="accent2">
                    <a:lumMod val="50000"/>
                  </a:schemeClr>
                </a:solidFill>
              </a:rPr>
              <a:t>La catechesi </a:t>
            </a:r>
            <a:endParaRPr lang="it-IT" sz="4000" dirty="0">
              <a:solidFill>
                <a:schemeClr val="accent2">
                  <a:lumMod val="50000"/>
                </a:schemeClr>
              </a:solidFill>
            </a:endParaRPr>
          </a:p>
        </p:txBody>
      </p:sp>
      <p:pic>
        <p:nvPicPr>
          <p:cNvPr id="5122" name="Picture 2" descr="C:\Users\direzionealba\Desktop\FOTO\FOTO ALBA 2017\2017_6_Catechesi\IMG_20170401_151401.jpg"/>
          <p:cNvPicPr>
            <a:picLocks noChangeAspect="1" noChangeArrowheads="1"/>
          </p:cNvPicPr>
          <p:nvPr/>
        </p:nvPicPr>
        <p:blipFill>
          <a:blip r:embed="rId2" cstate="print">
            <a:lum bright="10000"/>
          </a:blip>
          <a:srcRect l="9932" r="8032"/>
          <a:stretch>
            <a:fillRect/>
          </a:stretch>
        </p:blipFill>
        <p:spPr bwMode="auto">
          <a:xfrm rot="21109886">
            <a:off x="988966" y="2210784"/>
            <a:ext cx="3507225" cy="3206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3" name="Picture 3" descr="C:\Users\direzionealba\Desktop\FOTO\FOTO ALBA 2017\2017_6_Catechesi\IMG_20170327_163244.jpg"/>
          <p:cNvPicPr>
            <a:picLocks noChangeAspect="1" noChangeArrowheads="1"/>
          </p:cNvPicPr>
          <p:nvPr/>
        </p:nvPicPr>
        <p:blipFill>
          <a:blip r:embed="rId3" cstate="print">
            <a:lum bright="10000"/>
          </a:blip>
          <a:srcRect l="19398" t="15485" r="8991"/>
          <a:stretch>
            <a:fillRect/>
          </a:stretch>
        </p:blipFill>
        <p:spPr bwMode="auto">
          <a:xfrm rot="1092051">
            <a:off x="7426512" y="2525257"/>
            <a:ext cx="3612994" cy="3198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olo 1"/>
          <p:cNvSpPr txBox="1">
            <a:spLocks/>
          </p:cNvSpPr>
          <p:nvPr/>
        </p:nvSpPr>
        <p:spPr>
          <a:xfrm>
            <a:off x="1493520" y="417576"/>
            <a:ext cx="9509759" cy="1088136"/>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4000" b="0" i="0" u="none" strike="noStrike" kern="1200" cap="none" spc="0" normalizeH="0" baseline="0" noProof="0" dirty="0" smtClean="0">
                <a:ln>
                  <a:noFill/>
                </a:ln>
                <a:solidFill>
                  <a:schemeClr val="accent2">
                    <a:lumMod val="50000"/>
                  </a:schemeClr>
                </a:solidFill>
                <a:effectLst/>
                <a:uLnTx/>
                <a:uFillTx/>
                <a:latin typeface="+mj-lt"/>
                <a:ea typeface="+mj-ea"/>
                <a:cs typeface="+mj-cs"/>
              </a:rPr>
              <a:t>LA DIMENSIONE SPIRITUALE </a:t>
            </a:r>
            <a:br>
              <a:rPr kumimoji="0" lang="it-IT" sz="4000" b="0" i="0" u="none" strike="noStrike" kern="1200" cap="none" spc="0" normalizeH="0" baseline="0" noProof="0" dirty="0" smtClean="0">
                <a:ln>
                  <a:noFill/>
                </a:ln>
                <a:solidFill>
                  <a:schemeClr val="accent2">
                    <a:lumMod val="50000"/>
                  </a:schemeClr>
                </a:solidFill>
                <a:effectLst/>
                <a:uLnTx/>
                <a:uFillTx/>
                <a:latin typeface="+mj-lt"/>
                <a:ea typeface="+mj-ea"/>
                <a:cs typeface="+mj-cs"/>
              </a:rPr>
            </a:br>
            <a:r>
              <a:rPr kumimoji="0" lang="it-IT" sz="4000" b="0" i="0" u="none" strike="noStrike" kern="1200" cap="none" spc="0" normalizeH="0" baseline="0" noProof="0" dirty="0" smtClean="0">
                <a:ln>
                  <a:noFill/>
                </a:ln>
                <a:solidFill>
                  <a:schemeClr val="accent2">
                    <a:lumMod val="50000"/>
                  </a:schemeClr>
                </a:solidFill>
                <a:effectLst/>
                <a:uLnTx/>
                <a:uFillTx/>
                <a:latin typeface="+mj-lt"/>
                <a:ea typeface="+mj-ea"/>
                <a:cs typeface="+mj-cs"/>
              </a:rPr>
              <a:t>NELLE PERSONE DISABILI</a:t>
            </a:r>
            <a:endParaRPr kumimoji="0" lang="it-IT" sz="4000" b="0"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7522" y="265176"/>
            <a:ext cx="10723418" cy="1088136"/>
          </a:xfrm>
        </p:spPr>
        <p:txBody>
          <a:bodyPr>
            <a:noAutofit/>
          </a:bodyPr>
          <a:lstStyle/>
          <a:p>
            <a:r>
              <a:rPr lang="it-IT" sz="3600" dirty="0" smtClean="0"/>
              <a:t>Ha guarito anche coloro che non lo </a:t>
            </a:r>
            <a:r>
              <a:rPr lang="it-IT" sz="3600" dirty="0" err="1" smtClean="0"/>
              <a:t>chiedevano…</a:t>
            </a:r>
            <a:r>
              <a:rPr lang="it-IT" sz="3600" dirty="0" smtClean="0"/>
              <a:t/>
            </a:r>
            <a:br>
              <a:rPr lang="it-IT" sz="3600" dirty="0" smtClean="0"/>
            </a:br>
            <a:endParaRPr lang="it-IT" sz="3600" dirty="0"/>
          </a:p>
        </p:txBody>
      </p:sp>
      <p:pic>
        <p:nvPicPr>
          <p:cNvPr id="6" name="Picture 2" descr="Gesù guarisce il paralitico"/>
          <p:cNvPicPr>
            <a:picLocks noChangeAspect="1" noChangeArrowheads="1"/>
          </p:cNvPicPr>
          <p:nvPr/>
        </p:nvPicPr>
        <p:blipFill>
          <a:blip r:embed="rId2"/>
          <a:srcRect r="4215"/>
          <a:stretch>
            <a:fillRect/>
          </a:stretch>
        </p:blipFill>
        <p:spPr bwMode="auto">
          <a:xfrm>
            <a:off x="1223157" y="1507661"/>
            <a:ext cx="3336967" cy="47031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7364" y="581891"/>
            <a:ext cx="4739046" cy="5311239"/>
          </a:xfrm>
        </p:spPr>
        <p:txBody>
          <a:bodyPr>
            <a:normAutofit/>
          </a:bodyPr>
          <a:lstStyle/>
          <a:p>
            <a:r>
              <a:rPr lang="it-IT" sz="3200" dirty="0" smtClean="0">
                <a:solidFill>
                  <a:schemeClr val="accent2">
                    <a:lumMod val="50000"/>
                  </a:schemeClr>
                </a:solidFill>
              </a:rPr>
              <a:t>Il Cottolengo insegnava che si passa dai corpi per arrivare all’anima, che tutti quelli che si trovavano nella Piccola Casa erano cari a Dio, erano le “perle” della Piccola Casa, persone speciali e </a:t>
            </a:r>
            <a:r>
              <a:rPr lang="it-IT" sz="3200" dirty="0" err="1" smtClean="0">
                <a:solidFill>
                  <a:schemeClr val="accent2">
                    <a:lumMod val="50000"/>
                  </a:schemeClr>
                </a:solidFill>
              </a:rPr>
              <a:t>preziose…</a:t>
            </a:r>
            <a:r>
              <a:rPr lang="it-IT" sz="3200" dirty="0" smtClean="0">
                <a:solidFill>
                  <a:schemeClr val="accent2">
                    <a:lumMod val="50000"/>
                  </a:schemeClr>
                </a:solidFill>
              </a:rPr>
              <a:t>.. </a:t>
            </a:r>
          </a:p>
          <a:p>
            <a:pPr>
              <a:buNone/>
            </a:pPr>
            <a:endParaRPr lang="it-IT" sz="3200" dirty="0">
              <a:solidFill>
                <a:schemeClr val="accent2">
                  <a:lumMod val="50000"/>
                </a:schemeClr>
              </a:solidFill>
            </a:endParaRPr>
          </a:p>
        </p:txBody>
      </p:sp>
      <p:pic>
        <p:nvPicPr>
          <p:cNvPr id="4" name="Picture 5" descr="Cs4,01S"/>
          <p:cNvPicPr>
            <a:picLocks noChangeAspect="1" noChangeArrowheads="1"/>
          </p:cNvPicPr>
          <p:nvPr/>
        </p:nvPicPr>
        <p:blipFill>
          <a:blip r:embed="rId2"/>
          <a:srcRect/>
          <a:stretch>
            <a:fillRect/>
          </a:stretch>
        </p:blipFill>
        <p:spPr bwMode="auto">
          <a:xfrm>
            <a:off x="6009298" y="961902"/>
            <a:ext cx="5946424" cy="4261604"/>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Il Cottolengo faceva lui stesso catechesi</a:t>
            </a:r>
            <a:br>
              <a:rPr lang="it-IT" sz="4000" dirty="0" smtClean="0"/>
            </a:br>
            <a:endParaRPr lang="it-IT" dirty="0"/>
          </a:p>
        </p:txBody>
      </p:sp>
      <p:sp>
        <p:nvSpPr>
          <p:cNvPr id="3" name="Segnaposto contenuto 2"/>
          <p:cNvSpPr>
            <a:spLocks noGrp="1"/>
          </p:cNvSpPr>
          <p:nvPr>
            <p:ph idx="1"/>
          </p:nvPr>
        </p:nvSpPr>
        <p:spPr>
          <a:xfrm>
            <a:off x="1293619" y="1133381"/>
            <a:ext cx="9509760" cy="4142232"/>
          </a:xfrm>
        </p:spPr>
        <p:txBody>
          <a:bodyPr>
            <a:normAutofit/>
          </a:bodyPr>
          <a:lstStyle/>
          <a:p>
            <a:r>
              <a:rPr lang="it-IT" sz="3200" dirty="0" smtClean="0">
                <a:solidFill>
                  <a:schemeClr val="accent2">
                    <a:lumMod val="50000"/>
                  </a:schemeClr>
                </a:solidFill>
              </a:rPr>
              <a:t>aveva avviato le prime suore a fare catechesi, e la Piccola Casa nel tempo si è specializzata nella catechesi alle persone disabili e anziane. </a:t>
            </a:r>
          </a:p>
          <a:p>
            <a:endParaRPr lang="it-IT" sz="3200" dirty="0">
              <a:solidFill>
                <a:schemeClr val="accent2">
                  <a:lumMod val="50000"/>
                </a:schemeClr>
              </a:solidFill>
            </a:endParaRPr>
          </a:p>
        </p:txBody>
      </p:sp>
      <p:pic>
        <p:nvPicPr>
          <p:cNvPr id="4" name="Picture 2" descr="Cs4,38Suoraconhandicappatoq"/>
          <p:cNvPicPr>
            <a:picLocks noChangeAspect="1" noChangeArrowheads="1"/>
          </p:cNvPicPr>
          <p:nvPr/>
        </p:nvPicPr>
        <p:blipFill>
          <a:blip r:embed="rId2"/>
          <a:srcRect/>
          <a:stretch>
            <a:fillRect/>
          </a:stretch>
        </p:blipFill>
        <p:spPr bwMode="auto">
          <a:xfrm rot="519813">
            <a:off x="5661708" y="3305051"/>
            <a:ext cx="4503507" cy="3232204"/>
          </a:xfrm>
          <a:prstGeom prst="rect">
            <a:avLst/>
          </a:prstGeom>
          <a:noFill/>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4855" y="397110"/>
            <a:ext cx="6745976" cy="4142232"/>
          </a:xfrm>
        </p:spPr>
        <p:txBody>
          <a:bodyPr>
            <a:noAutofit/>
          </a:bodyPr>
          <a:lstStyle/>
          <a:p>
            <a:r>
              <a:rPr lang="it-IT" sz="2800" dirty="0" smtClean="0">
                <a:solidFill>
                  <a:schemeClr val="accent2">
                    <a:lumMod val="50000"/>
                  </a:schemeClr>
                </a:solidFill>
              </a:rPr>
              <a:t>«Dobbiamo credere che le capacità comunicative della grazia...posseggono vie misteriose... non si può dire quale misterioso dialogo il Padre sa instaurare con questi suoi figli. </a:t>
            </a:r>
          </a:p>
          <a:p>
            <a:pPr>
              <a:buNone/>
            </a:pPr>
            <a:endParaRPr lang="it-IT" sz="2800" dirty="0">
              <a:solidFill>
                <a:schemeClr val="accent2">
                  <a:lumMod val="50000"/>
                </a:schemeClr>
              </a:solidFill>
            </a:endParaRPr>
          </a:p>
        </p:txBody>
      </p:sp>
      <p:pic>
        <p:nvPicPr>
          <p:cNvPr id="11266" name="Picture 2" descr="C:\Users\direzionealba\Desktop\1.JPG"/>
          <p:cNvPicPr>
            <a:picLocks noChangeAspect="1" noChangeArrowheads="1"/>
          </p:cNvPicPr>
          <p:nvPr/>
        </p:nvPicPr>
        <p:blipFill>
          <a:blip r:embed="rId2" cstate="print"/>
          <a:srcRect t="6234" r="2977"/>
          <a:stretch>
            <a:fillRect/>
          </a:stretch>
        </p:blipFill>
        <p:spPr bwMode="auto">
          <a:xfrm>
            <a:off x="8381257" y="415635"/>
            <a:ext cx="3239356" cy="4174177"/>
          </a:xfrm>
          <a:prstGeom prst="rect">
            <a:avLst/>
          </a:prstGeom>
          <a:noFill/>
        </p:spPr>
      </p:pic>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4855" y="397110"/>
            <a:ext cx="6745976" cy="4142232"/>
          </a:xfrm>
        </p:spPr>
        <p:txBody>
          <a:bodyPr>
            <a:noAutofit/>
          </a:bodyPr>
          <a:lstStyle/>
          <a:p>
            <a:r>
              <a:rPr lang="it-IT" sz="2800" dirty="0" smtClean="0">
                <a:solidFill>
                  <a:schemeClr val="accent2">
                    <a:lumMod val="50000"/>
                  </a:schemeClr>
                </a:solidFill>
              </a:rPr>
              <a:t>«Dobbiamo credere che le capacità comunicative della grazia...posseggono vie misteriose... non si può dire quale misterioso dialogo il Padre sa instaurare con questi suoi figli. Per questo non bisogna stancarsi mai di circondare le persone disabili psichiche di testimonianze di amore fedele e paziente, di sollecitazioni affettive, di messaggi di fede e di preghiera». </a:t>
            </a:r>
          </a:p>
          <a:p>
            <a:endParaRPr lang="it-IT" sz="1400" i="1" cap="small" dirty="0" smtClean="0">
              <a:solidFill>
                <a:schemeClr val="accent2">
                  <a:lumMod val="50000"/>
                </a:schemeClr>
              </a:solidFill>
            </a:endParaRPr>
          </a:p>
          <a:p>
            <a:r>
              <a:rPr lang="it-IT" sz="2800" i="1" cap="small" dirty="0" smtClean="0">
                <a:solidFill>
                  <a:schemeClr val="accent2">
                    <a:lumMod val="50000"/>
                  </a:schemeClr>
                </a:solidFill>
              </a:rPr>
              <a:t>Martini C.M.,</a:t>
            </a:r>
            <a:r>
              <a:rPr lang="it-IT" sz="2800" i="1" dirty="0" smtClean="0">
                <a:solidFill>
                  <a:schemeClr val="accent2">
                    <a:lumMod val="50000"/>
                  </a:schemeClr>
                </a:solidFill>
              </a:rPr>
              <a:t> La fede e le persone disabili, Intervento ad un Convegno di Fede e Luce, Roma, 1990. </a:t>
            </a:r>
          </a:p>
          <a:p>
            <a:endParaRPr lang="it-IT" sz="2800" dirty="0">
              <a:solidFill>
                <a:schemeClr val="accent2">
                  <a:lumMod val="50000"/>
                </a:schemeClr>
              </a:solidFill>
            </a:endParaRPr>
          </a:p>
        </p:txBody>
      </p:sp>
      <p:pic>
        <p:nvPicPr>
          <p:cNvPr id="11266" name="Picture 2" descr="C:\Users\direzionealba\Desktop\1.JPG"/>
          <p:cNvPicPr>
            <a:picLocks noChangeAspect="1" noChangeArrowheads="1"/>
          </p:cNvPicPr>
          <p:nvPr/>
        </p:nvPicPr>
        <p:blipFill>
          <a:blip r:embed="rId2" cstate="print"/>
          <a:srcRect t="6234" r="2977"/>
          <a:stretch>
            <a:fillRect/>
          </a:stretch>
        </p:blipFill>
        <p:spPr bwMode="auto">
          <a:xfrm>
            <a:off x="8381257" y="415635"/>
            <a:ext cx="3239356" cy="4174177"/>
          </a:xfrm>
          <a:prstGeom prst="rect">
            <a:avLst/>
          </a:prstGeom>
          <a:noFill/>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265176"/>
            <a:ext cx="9509759" cy="1029234"/>
          </a:xfrm>
        </p:spPr>
        <p:txBody>
          <a:bodyPr>
            <a:normAutofit fontScale="90000"/>
          </a:bodyPr>
          <a:lstStyle/>
          <a:p>
            <a:pPr algn="ctr"/>
            <a:r>
              <a:rPr lang="it-IT" dirty="0" smtClean="0">
                <a:solidFill>
                  <a:schemeClr val="accent1">
                    <a:lumMod val="50000"/>
                  </a:schemeClr>
                </a:solidFill>
              </a:rPr>
              <a:t>LA FAMIGLIA DEL MALATO</a:t>
            </a:r>
            <a:br>
              <a:rPr lang="it-IT" dirty="0" smtClean="0">
                <a:solidFill>
                  <a:schemeClr val="accent1">
                    <a:lumMod val="50000"/>
                  </a:schemeClr>
                </a:solidFill>
              </a:rPr>
            </a:br>
            <a:endParaRPr lang="it-IT" dirty="0">
              <a:solidFill>
                <a:schemeClr val="accent1">
                  <a:lumMod val="50000"/>
                </a:schemeClr>
              </a:solidFill>
            </a:endParaRPr>
          </a:p>
        </p:txBody>
      </p:sp>
      <p:sp>
        <p:nvSpPr>
          <p:cNvPr id="3" name="Segnaposto contenuto 2"/>
          <p:cNvSpPr>
            <a:spLocks noGrp="1"/>
          </p:cNvSpPr>
          <p:nvPr>
            <p:ph idx="1"/>
          </p:nvPr>
        </p:nvSpPr>
        <p:spPr>
          <a:xfrm>
            <a:off x="474221" y="2059657"/>
            <a:ext cx="4572792" cy="2856727"/>
          </a:xfrm>
        </p:spPr>
        <p:txBody>
          <a:bodyPr>
            <a:normAutofit/>
          </a:bodyPr>
          <a:lstStyle/>
          <a:p>
            <a:pPr algn="ctr"/>
            <a:r>
              <a:rPr lang="it-IT" sz="3600" dirty="0" smtClean="0">
                <a:solidFill>
                  <a:schemeClr val="accent1">
                    <a:lumMod val="50000"/>
                  </a:schemeClr>
                </a:solidFill>
              </a:rPr>
              <a:t>Questo percorso umano e spirituale è da vivere con il malato e la sua famiglia. </a:t>
            </a:r>
          </a:p>
          <a:p>
            <a:pPr algn="ctr"/>
            <a:endParaRPr lang="it-IT" sz="3600" dirty="0">
              <a:solidFill>
                <a:schemeClr val="accent1">
                  <a:lumMod val="50000"/>
                </a:schemeClr>
              </a:solidFill>
            </a:endParaRPr>
          </a:p>
        </p:txBody>
      </p:sp>
      <p:pic>
        <p:nvPicPr>
          <p:cNvPr id="5122" name="Picture 2" descr="C:\Users\direzionealba\Desktop\80920d1a5cb5ee47387d25ea3ea34940.image.384x373.jpg"/>
          <p:cNvPicPr>
            <a:picLocks noChangeAspect="1" noChangeArrowheads="1"/>
          </p:cNvPicPr>
          <p:nvPr/>
        </p:nvPicPr>
        <p:blipFill>
          <a:blip r:embed="rId2"/>
          <a:srcRect/>
          <a:stretch>
            <a:fillRect/>
          </a:stretch>
        </p:blipFill>
        <p:spPr bwMode="auto">
          <a:xfrm>
            <a:off x="6115792" y="1213809"/>
            <a:ext cx="4623460" cy="4491017"/>
          </a:xfrm>
          <a:prstGeom prst="rect">
            <a:avLst/>
          </a:prstGeom>
          <a:noFill/>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t>Proviamo a pensare alla famiglia (come a qualsiasi altra realtà) come a un sistema</a:t>
            </a:r>
          </a:p>
          <a:p>
            <a:r>
              <a:rPr lang="it-IT" sz="3200" dirty="0" smtClean="0">
                <a:solidFill>
                  <a:schemeClr val="accent2">
                    <a:lumMod val="20000"/>
                    <a:lumOff val="80000"/>
                  </a:schemeClr>
                </a:solidFill>
              </a:rPr>
              <a:t>un sistema è un insieme di elementi che interagiscono tra di loro provocando un continuo mutamento.</a:t>
            </a:r>
          </a:p>
          <a:p>
            <a:endParaRPr lang="it-IT" sz="3200" dirty="0"/>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t>Proviamo a pensare alla famiglia (come a qualsiasi altra realtà) come a un sistema</a:t>
            </a:r>
          </a:p>
          <a:p>
            <a:r>
              <a:rPr lang="it-IT" sz="3200" dirty="0" smtClean="0"/>
              <a:t>un sistema è un insieme di elementi che interagiscono tra di loro provocando un continuo mutamento.</a:t>
            </a:r>
          </a:p>
          <a:p>
            <a:endParaRPr lang="it-IT" sz="3200" dirty="0"/>
          </a:p>
        </p:txBody>
      </p:sp>
      <p:pic>
        <p:nvPicPr>
          <p:cNvPr id="1026" name="Picture 2" descr="C:\Users\direzionealba\Desktop\mano-cerchi-design-clipart__k6383682.jpg"/>
          <p:cNvPicPr>
            <a:picLocks noChangeAspect="1" noChangeArrowheads="1"/>
          </p:cNvPicPr>
          <p:nvPr/>
        </p:nvPicPr>
        <p:blipFill>
          <a:blip r:embed="rId2"/>
          <a:srcRect b="33805"/>
          <a:stretch>
            <a:fillRect/>
          </a:stretch>
        </p:blipFill>
        <p:spPr bwMode="auto">
          <a:xfrm>
            <a:off x="4678878" y="3896422"/>
            <a:ext cx="3581081" cy="2568053"/>
          </a:xfrm>
          <a:prstGeom prst="rect">
            <a:avLst/>
          </a:prstGeom>
          <a:noFill/>
        </p:spPr>
      </p:pic>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t>Nella famiglia può arrivare un evento critico che costringe il gruppo familiare a dover rivedere l’equilibrio tra i bisogni di ciascun membro</a:t>
            </a:r>
            <a:endParaRPr lang="it-IT" sz="3200" dirty="0"/>
          </a:p>
        </p:txBody>
      </p:sp>
      <p:pic>
        <p:nvPicPr>
          <p:cNvPr id="2050" name="Picture 2" descr="C:\Users\direzionealba\Desktop\cerchi-multi-anni-settanta-clipart_csp0714531.jpg"/>
          <p:cNvPicPr>
            <a:picLocks noChangeAspect="1" noChangeArrowheads="1"/>
          </p:cNvPicPr>
          <p:nvPr/>
        </p:nvPicPr>
        <p:blipFill>
          <a:blip r:embed="rId2"/>
          <a:srcRect b="5852"/>
          <a:stretch>
            <a:fillRect/>
          </a:stretch>
        </p:blipFill>
        <p:spPr bwMode="auto">
          <a:xfrm>
            <a:off x="4144489" y="3222306"/>
            <a:ext cx="3325090" cy="3262666"/>
          </a:xfrm>
          <a:prstGeom prst="rect">
            <a:avLst/>
          </a:prstGeom>
          <a:noFill/>
        </p:spPr>
      </p:pic>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sz="3200" dirty="0" smtClean="0"/>
              <a:t>La famiglia deve fronteggiare una nuova realtà, deve darsi improvvisamente nuove priorità</a:t>
            </a:r>
          </a:p>
          <a:p>
            <a:endParaRPr lang="it-IT" sz="3200" dirty="0"/>
          </a:p>
        </p:txBody>
      </p:sp>
      <p:pic>
        <p:nvPicPr>
          <p:cNvPr id="4" name="Picture 2" descr="C:\Users\direzionealba\Desktop\imagesyuky.jpg"/>
          <p:cNvPicPr>
            <a:picLocks noChangeAspect="1" noChangeArrowheads="1"/>
          </p:cNvPicPr>
          <p:nvPr/>
        </p:nvPicPr>
        <p:blipFill>
          <a:blip r:embed="rId2"/>
          <a:srcRect/>
          <a:stretch>
            <a:fillRect/>
          </a:stretch>
        </p:blipFill>
        <p:spPr bwMode="auto">
          <a:xfrm>
            <a:off x="3491346" y="2672614"/>
            <a:ext cx="4441371" cy="3417773"/>
          </a:xfrm>
          <a:prstGeom prst="rect">
            <a:avLst/>
          </a:prstGeom>
          <a:noFill/>
        </p:spPr>
      </p:pic>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0639" y="349609"/>
            <a:ext cx="5818909" cy="5611804"/>
          </a:xfrm>
        </p:spPr>
        <p:txBody>
          <a:bodyPr>
            <a:noAutofit/>
          </a:bodyPr>
          <a:lstStyle/>
          <a:p>
            <a:r>
              <a:rPr lang="it-IT" sz="3200" dirty="0" smtClean="0"/>
              <a:t>Potremmo incontrare una famiglia che sta vivendo momenti difficili </a:t>
            </a:r>
          </a:p>
          <a:p>
            <a:pPr>
              <a:buNone/>
            </a:pPr>
            <a:endParaRPr lang="it-IT" sz="3200" dirty="0"/>
          </a:p>
        </p:txBody>
      </p:sp>
      <p:pic>
        <p:nvPicPr>
          <p:cNvPr id="3074" name="Picture 2" descr="C:\Users\direzionealba\Desktop\imagesyu.jpg"/>
          <p:cNvPicPr>
            <a:picLocks noChangeAspect="1" noChangeArrowheads="1"/>
          </p:cNvPicPr>
          <p:nvPr/>
        </p:nvPicPr>
        <p:blipFill>
          <a:blip r:embed="rId2"/>
          <a:srcRect/>
          <a:stretch>
            <a:fillRect/>
          </a:stretch>
        </p:blipFill>
        <p:spPr bwMode="auto">
          <a:xfrm>
            <a:off x="6732999" y="2185060"/>
            <a:ext cx="5257122" cy="3336967"/>
          </a:xfrm>
          <a:prstGeom prst="rect">
            <a:avLst/>
          </a:prstGeom>
          <a:noFill/>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7522" y="265176"/>
            <a:ext cx="10723418" cy="1088136"/>
          </a:xfrm>
        </p:spPr>
        <p:txBody>
          <a:bodyPr>
            <a:noAutofit/>
          </a:bodyPr>
          <a:lstStyle/>
          <a:p>
            <a:r>
              <a:rPr lang="it-IT" sz="3600" dirty="0" smtClean="0"/>
              <a:t>Ha guarito anche coloro che non lo </a:t>
            </a:r>
            <a:r>
              <a:rPr lang="it-IT" sz="3600" dirty="0" err="1" smtClean="0"/>
              <a:t>chiedevano…</a:t>
            </a:r>
            <a:r>
              <a:rPr lang="it-IT" sz="3600" dirty="0" smtClean="0"/>
              <a:t/>
            </a:r>
            <a:br>
              <a:rPr lang="it-IT" sz="3600" dirty="0" smtClean="0"/>
            </a:br>
            <a:endParaRPr lang="it-IT" sz="3600" dirty="0"/>
          </a:p>
        </p:txBody>
      </p:sp>
      <p:sp>
        <p:nvSpPr>
          <p:cNvPr id="4" name="Rettangolo 3"/>
          <p:cNvSpPr/>
          <p:nvPr/>
        </p:nvSpPr>
        <p:spPr>
          <a:xfrm>
            <a:off x="6621953" y="2460562"/>
            <a:ext cx="4087979" cy="707886"/>
          </a:xfrm>
          <a:prstGeom prst="rect">
            <a:avLst/>
          </a:prstGeom>
        </p:spPr>
        <p:txBody>
          <a:bodyPr wrap="none">
            <a:spAutoFit/>
          </a:bodyPr>
          <a:lstStyle/>
          <a:p>
            <a:r>
              <a:rPr lang="it-IT" sz="4000" i="1" dirty="0" smtClean="0"/>
              <a:t>«Vuoi guarire?» </a:t>
            </a:r>
            <a:endParaRPr lang="it-IT" sz="4000" dirty="0"/>
          </a:p>
        </p:txBody>
      </p:sp>
      <p:pic>
        <p:nvPicPr>
          <p:cNvPr id="69634" name="Picture 2" descr="Gesù guarisce il paralitico"/>
          <p:cNvPicPr>
            <a:picLocks noChangeAspect="1" noChangeArrowheads="1"/>
          </p:cNvPicPr>
          <p:nvPr/>
        </p:nvPicPr>
        <p:blipFill>
          <a:blip r:embed="rId2"/>
          <a:srcRect r="4215"/>
          <a:stretch>
            <a:fillRect/>
          </a:stretch>
        </p:blipFill>
        <p:spPr bwMode="auto">
          <a:xfrm>
            <a:off x="1223157" y="1507661"/>
            <a:ext cx="3336967" cy="47031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0639" y="349609"/>
            <a:ext cx="5818909" cy="5611804"/>
          </a:xfrm>
        </p:spPr>
        <p:txBody>
          <a:bodyPr>
            <a:noAutofit/>
          </a:bodyPr>
          <a:lstStyle/>
          <a:p>
            <a:r>
              <a:rPr lang="it-IT" sz="3200" dirty="0" smtClean="0"/>
              <a:t>Potremmo incontrare una famiglia che sta vivendo momenti difficili </a:t>
            </a:r>
          </a:p>
          <a:p>
            <a:r>
              <a:rPr lang="it-IT" sz="3200" dirty="0" smtClean="0"/>
              <a:t>Ci potremo trovare invece di fronte a famiglie coese, cioè unite, dove per coesione intendiamo un legame emotivo reciprocamente presente fra i vari membri della famiglia.</a:t>
            </a:r>
          </a:p>
          <a:p>
            <a:endParaRPr lang="it-IT" sz="3200" dirty="0"/>
          </a:p>
        </p:txBody>
      </p:sp>
      <p:pic>
        <p:nvPicPr>
          <p:cNvPr id="3074" name="Picture 2" descr="C:\Users\direzionealba\Desktop\imagesyu.jpg"/>
          <p:cNvPicPr>
            <a:picLocks noChangeAspect="1" noChangeArrowheads="1"/>
          </p:cNvPicPr>
          <p:nvPr/>
        </p:nvPicPr>
        <p:blipFill>
          <a:blip r:embed="rId2"/>
          <a:srcRect/>
          <a:stretch>
            <a:fillRect/>
          </a:stretch>
        </p:blipFill>
        <p:spPr bwMode="auto">
          <a:xfrm>
            <a:off x="6732999" y="2185060"/>
            <a:ext cx="5257122" cy="3336967"/>
          </a:xfrm>
          <a:prstGeom prst="rect">
            <a:avLst/>
          </a:prstGeom>
          <a:noFill/>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t>ENTRIAMO IN CASA </a:t>
            </a:r>
            <a:r>
              <a:rPr lang="it-IT" dirty="0" smtClean="0"/>
              <a:t/>
            </a:r>
            <a:br>
              <a:rPr lang="it-IT" dirty="0" smtClean="0"/>
            </a:br>
            <a:endParaRPr lang="it-IT" dirty="0"/>
          </a:p>
        </p:txBody>
      </p:sp>
      <p:sp>
        <p:nvSpPr>
          <p:cNvPr id="3" name="Segnaposto contenuto 2"/>
          <p:cNvSpPr>
            <a:spLocks noGrp="1"/>
          </p:cNvSpPr>
          <p:nvPr>
            <p:ph idx="1"/>
          </p:nvPr>
        </p:nvSpPr>
        <p:spPr>
          <a:xfrm>
            <a:off x="653144" y="1572768"/>
            <a:ext cx="5807034" cy="4142232"/>
          </a:xfrm>
        </p:spPr>
        <p:txBody>
          <a:bodyPr>
            <a:normAutofit/>
          </a:bodyPr>
          <a:lstStyle/>
          <a:p>
            <a:pPr>
              <a:buNone/>
            </a:pPr>
            <a:r>
              <a:rPr lang="it-IT" sz="4000" dirty="0" smtClean="0"/>
              <a:t>di una persona malata, o anziana, o </a:t>
            </a:r>
            <a:r>
              <a:rPr lang="it-IT" sz="4000" dirty="0" err="1" smtClean="0"/>
              <a:t>disabile…</a:t>
            </a:r>
            <a:endParaRPr lang="it-IT" sz="4000" dirty="0" smtClean="0"/>
          </a:p>
          <a:p>
            <a:r>
              <a:rPr lang="it-IT" sz="4000" dirty="0" smtClean="0">
                <a:solidFill>
                  <a:schemeClr val="accent2">
                    <a:lumMod val="20000"/>
                    <a:lumOff val="80000"/>
                  </a:schemeClr>
                </a:solidFill>
              </a:rPr>
              <a:t>Si entra in un mondo .. e bisogna entrarvi in punta di </a:t>
            </a:r>
            <a:r>
              <a:rPr lang="it-IT" sz="4000" dirty="0" err="1" smtClean="0">
                <a:solidFill>
                  <a:schemeClr val="accent2">
                    <a:lumMod val="20000"/>
                    <a:lumOff val="80000"/>
                  </a:schemeClr>
                </a:solidFill>
              </a:rPr>
              <a:t>piedi…</a:t>
            </a:r>
            <a:endParaRPr lang="it-IT" sz="4000" dirty="0" smtClean="0">
              <a:solidFill>
                <a:schemeClr val="accent2">
                  <a:lumMod val="20000"/>
                  <a:lumOff val="80000"/>
                </a:schemeClr>
              </a:solidFill>
            </a:endParaRPr>
          </a:p>
          <a:p>
            <a:endParaRPr lang="it-IT" sz="4000" dirty="0"/>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b="1" dirty="0" smtClean="0"/>
              <a:t>ENTRIAMO IN CASA </a:t>
            </a:r>
            <a:r>
              <a:rPr lang="it-IT" dirty="0" smtClean="0"/>
              <a:t/>
            </a:r>
            <a:br>
              <a:rPr lang="it-IT" dirty="0" smtClean="0"/>
            </a:br>
            <a:endParaRPr lang="it-IT" dirty="0"/>
          </a:p>
        </p:txBody>
      </p:sp>
      <p:sp>
        <p:nvSpPr>
          <p:cNvPr id="3" name="Segnaposto contenuto 2"/>
          <p:cNvSpPr>
            <a:spLocks noGrp="1"/>
          </p:cNvSpPr>
          <p:nvPr>
            <p:ph idx="1"/>
          </p:nvPr>
        </p:nvSpPr>
        <p:spPr>
          <a:xfrm>
            <a:off x="653144" y="1572768"/>
            <a:ext cx="5807034" cy="4142232"/>
          </a:xfrm>
        </p:spPr>
        <p:txBody>
          <a:bodyPr>
            <a:normAutofit/>
          </a:bodyPr>
          <a:lstStyle/>
          <a:p>
            <a:pPr>
              <a:buNone/>
            </a:pPr>
            <a:r>
              <a:rPr lang="it-IT" sz="4000" dirty="0" smtClean="0"/>
              <a:t>di una persona malata, o anziana, o </a:t>
            </a:r>
            <a:r>
              <a:rPr lang="it-IT" sz="4000" dirty="0" err="1" smtClean="0"/>
              <a:t>disabile…</a:t>
            </a:r>
            <a:endParaRPr lang="it-IT" sz="4000" dirty="0" smtClean="0"/>
          </a:p>
          <a:p>
            <a:r>
              <a:rPr lang="it-IT" sz="4000" dirty="0" smtClean="0">
                <a:solidFill>
                  <a:schemeClr val="accent2">
                    <a:lumMod val="20000"/>
                    <a:lumOff val="80000"/>
                  </a:schemeClr>
                </a:solidFill>
              </a:rPr>
              <a:t>Si entra in un mondo .. e bisogna entrarvi in punta di </a:t>
            </a:r>
            <a:r>
              <a:rPr lang="it-IT" sz="4000" dirty="0" err="1" smtClean="0">
                <a:solidFill>
                  <a:schemeClr val="accent2">
                    <a:lumMod val="20000"/>
                    <a:lumOff val="80000"/>
                  </a:schemeClr>
                </a:solidFill>
              </a:rPr>
              <a:t>piedi…</a:t>
            </a:r>
            <a:endParaRPr lang="it-IT" sz="4000" dirty="0" smtClean="0">
              <a:solidFill>
                <a:schemeClr val="accent2">
                  <a:lumMod val="20000"/>
                  <a:lumOff val="80000"/>
                </a:schemeClr>
              </a:solidFill>
            </a:endParaRPr>
          </a:p>
          <a:p>
            <a:endParaRPr lang="it-IT" sz="4000" dirty="0"/>
          </a:p>
        </p:txBody>
      </p:sp>
      <p:pic>
        <p:nvPicPr>
          <p:cNvPr id="4098" name="Picture 2" descr="C:\Users\direzionealba\Downloads\18827447-porta-d-ingresso-con-floreale-dipinta-illustrazione-muro.jpg"/>
          <p:cNvPicPr>
            <a:picLocks noChangeAspect="1" noChangeArrowheads="1"/>
          </p:cNvPicPr>
          <p:nvPr/>
        </p:nvPicPr>
        <p:blipFill>
          <a:blip r:embed="rId2"/>
          <a:srcRect l="17015" t="9533" r="14328" b="4357"/>
          <a:stretch>
            <a:fillRect/>
          </a:stretch>
        </p:blipFill>
        <p:spPr bwMode="auto">
          <a:xfrm>
            <a:off x="7730836" y="1425091"/>
            <a:ext cx="3170711" cy="4370068"/>
          </a:xfrm>
          <a:prstGeom prst="rect">
            <a:avLst/>
          </a:prstGeom>
          <a:noFill/>
        </p:spPr>
      </p:pic>
      <p:sp>
        <p:nvSpPr>
          <p:cNvPr id="5" name="Segnaposto contenuto 2"/>
          <p:cNvSpPr txBox="1">
            <a:spLocks/>
          </p:cNvSpPr>
          <p:nvPr/>
        </p:nvSpPr>
        <p:spPr>
          <a:xfrm>
            <a:off x="700644" y="3496570"/>
            <a:ext cx="6329548" cy="1918577"/>
          </a:xfrm>
          <a:prstGeom prst="rect">
            <a:avLst/>
          </a:prstGeom>
        </p:spPr>
        <p:txBody>
          <a:bodyPr vert="horz" lIns="91440" tIns="45720" rIns="91440" bIns="45720" rtlCol="0">
            <a:normAutofit fontScale="92500" lnSpcReduction="10000"/>
          </a:bodyPr>
          <a:lstStyle/>
          <a:p>
            <a:pPr marL="274320" marR="0" lvl="0" indent="-228600" algn="l" defTabSz="914400" rtl="0" eaLnBrk="1" fontAlgn="auto" latinLnBrk="0" hangingPunct="1">
              <a:lnSpc>
                <a:spcPct val="90000"/>
              </a:lnSpc>
              <a:spcBef>
                <a:spcPts val="1800"/>
              </a:spcBef>
              <a:spcAft>
                <a:spcPts val="0"/>
              </a:spcAft>
              <a:buClrTx/>
              <a:buSzPct val="100000"/>
              <a:tabLst/>
              <a:defRPr/>
            </a:pPr>
            <a:r>
              <a:rPr kumimoji="0" lang="it-IT" sz="4000" b="0" i="0" u="none" strike="noStrike" kern="1200" cap="none" spc="0" normalizeH="0" baseline="0" noProof="0" dirty="0" smtClean="0">
                <a:ln>
                  <a:noFill/>
                </a:ln>
                <a:solidFill>
                  <a:schemeClr val="accent2">
                    <a:lumMod val="75000"/>
                  </a:schemeClr>
                </a:solidFill>
                <a:effectLst/>
                <a:uLnTx/>
                <a:uFillTx/>
                <a:latin typeface="+mn-lt"/>
                <a:ea typeface="+mn-ea"/>
                <a:cs typeface="+mn-cs"/>
              </a:rPr>
              <a:t> Si entra in un mondo,</a:t>
            </a:r>
          </a:p>
          <a:p>
            <a:pPr marL="274320" marR="0" lvl="0" indent="-228600" algn="l" defTabSz="914400" rtl="0" eaLnBrk="1" fontAlgn="auto" latinLnBrk="0" hangingPunct="1">
              <a:lnSpc>
                <a:spcPct val="90000"/>
              </a:lnSpc>
              <a:spcBef>
                <a:spcPts val="1800"/>
              </a:spcBef>
              <a:spcAft>
                <a:spcPts val="0"/>
              </a:spcAft>
              <a:buClrTx/>
              <a:buSzPct val="100000"/>
              <a:tabLst/>
              <a:defRPr/>
            </a:pPr>
            <a:r>
              <a:rPr kumimoji="0" lang="it-IT" sz="4000" b="0" i="0" u="none" strike="noStrike" kern="1200" cap="none" spc="0" normalizeH="0" baseline="0" noProof="0" dirty="0" smtClean="0">
                <a:ln>
                  <a:noFill/>
                </a:ln>
                <a:solidFill>
                  <a:schemeClr val="accent2">
                    <a:lumMod val="75000"/>
                  </a:schemeClr>
                </a:solidFill>
                <a:effectLst/>
                <a:uLnTx/>
                <a:uFillTx/>
                <a:latin typeface="+mn-lt"/>
                <a:ea typeface="+mn-ea"/>
                <a:cs typeface="+mn-cs"/>
              </a:rPr>
              <a:t>e  bisogna entrarvi</a:t>
            </a:r>
          </a:p>
          <a:p>
            <a:pPr marL="274320" marR="0" lvl="0" indent="-228600" algn="l" defTabSz="914400" rtl="0" eaLnBrk="1" fontAlgn="auto" latinLnBrk="0" hangingPunct="1">
              <a:lnSpc>
                <a:spcPct val="90000"/>
              </a:lnSpc>
              <a:spcBef>
                <a:spcPts val="1800"/>
              </a:spcBef>
              <a:spcAft>
                <a:spcPts val="0"/>
              </a:spcAft>
              <a:buClrTx/>
              <a:buSzPct val="100000"/>
              <a:tabLst/>
              <a:defRPr/>
            </a:pPr>
            <a:r>
              <a:rPr kumimoji="0" lang="it-IT" sz="4000" b="0" i="0" u="none" strike="noStrike" kern="1200" cap="none" spc="0" normalizeH="0" baseline="0" noProof="0" dirty="0" smtClean="0">
                <a:ln>
                  <a:noFill/>
                </a:ln>
                <a:solidFill>
                  <a:schemeClr val="accent2">
                    <a:lumMod val="75000"/>
                  </a:schemeClr>
                </a:solidFill>
                <a:effectLst/>
                <a:uLnTx/>
                <a:uFillTx/>
                <a:latin typeface="+mn-lt"/>
                <a:ea typeface="+mn-ea"/>
                <a:cs typeface="+mn-cs"/>
              </a:rPr>
              <a:t>in punta di </a:t>
            </a:r>
            <a:r>
              <a:rPr kumimoji="0" lang="it-IT" sz="4000" b="0" i="0" u="none" strike="noStrike" kern="1200" cap="none" spc="0" normalizeH="0" baseline="0" noProof="0" dirty="0" err="1" smtClean="0">
                <a:ln>
                  <a:noFill/>
                </a:ln>
                <a:solidFill>
                  <a:schemeClr val="accent2">
                    <a:lumMod val="75000"/>
                  </a:schemeClr>
                </a:solidFill>
                <a:effectLst/>
                <a:uLnTx/>
                <a:uFillTx/>
                <a:latin typeface="+mn-lt"/>
                <a:ea typeface="+mn-ea"/>
                <a:cs typeface="+mn-cs"/>
              </a:rPr>
              <a:t>piedi…</a:t>
            </a:r>
            <a:endParaRPr kumimoji="0" lang="it-IT" sz="4000" b="0" i="0"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274320" marR="0" lvl="0" indent="-228600" algn="l" defTabSz="914400" rtl="0" eaLnBrk="1" fontAlgn="auto" latinLnBrk="0" hangingPunct="1">
              <a:lnSpc>
                <a:spcPct val="90000"/>
              </a:lnSpc>
              <a:spcBef>
                <a:spcPts val="1800"/>
              </a:spcBef>
              <a:spcAft>
                <a:spcPts val="0"/>
              </a:spcAft>
              <a:buClrTx/>
              <a:buSzPct val="100000"/>
              <a:buFont typeface="Arial" pitchFamily="34" charset="0"/>
              <a:buChar char="•"/>
              <a:tabLst/>
              <a:defRPr/>
            </a:pPr>
            <a:endParaRPr kumimoji="0" lang="it-IT" sz="4000" b="0" i="0" u="none" strike="noStrike" kern="1200" cap="none" spc="0" normalizeH="0" baseline="0" noProof="0" dirty="0">
              <a:ln>
                <a:noFill/>
              </a:ln>
              <a:solidFill>
                <a:schemeClr val="accent2">
                  <a:lumMod val="75000"/>
                </a:schemeClr>
              </a:solidFill>
              <a:effectLst/>
              <a:uLnTx/>
              <a:uFillTx/>
              <a:latin typeface="+mn-lt"/>
              <a:ea typeface="+mn-ea"/>
              <a:cs typeface="+mn-cs"/>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6067501" y="598990"/>
            <a:ext cx="5926578" cy="4436148"/>
          </a:xfrm>
        </p:spPr>
        <p:txBody>
          <a:bodyPr>
            <a:noAutofit/>
          </a:bodyPr>
          <a:lstStyle/>
          <a:p>
            <a:r>
              <a:rPr lang="it-IT" sz="3600" dirty="0" smtClean="0"/>
              <a:t>Dice </a:t>
            </a:r>
            <a:r>
              <a:rPr lang="it-IT" sz="3600" dirty="0" err="1" smtClean="0"/>
              <a:t>Manicardi</a:t>
            </a:r>
            <a:r>
              <a:rPr lang="it-IT" sz="3600" dirty="0" smtClean="0"/>
              <a:t> che  “</a:t>
            </a:r>
            <a:r>
              <a:rPr lang="it-IT" sz="3600" dirty="0" err="1" smtClean="0"/>
              <a:t>…</a:t>
            </a:r>
            <a:r>
              <a:rPr lang="it-IT" sz="3600" i="1" dirty="0" err="1" smtClean="0"/>
              <a:t>occorre</a:t>
            </a:r>
            <a:r>
              <a:rPr lang="it-IT" sz="3600" i="1" dirty="0" smtClean="0"/>
              <a:t> comprendere lo spazio in cui si trova il malato, soprattutto la sua casa, come il santuario del malato. E aver coscienza che il visitatore corre il rischio di profanarlo.</a:t>
            </a:r>
            <a:endParaRPr lang="it-IT" sz="3600" dirty="0" smtClean="0"/>
          </a:p>
        </p:txBody>
      </p:sp>
      <p:pic>
        <p:nvPicPr>
          <p:cNvPr id="6146" name="Picture 2" descr="C:\Users\direzionealba\Desktop\quadri\indexyuyk.jpg"/>
          <p:cNvPicPr>
            <a:picLocks noChangeAspect="1" noChangeArrowheads="1"/>
          </p:cNvPicPr>
          <p:nvPr/>
        </p:nvPicPr>
        <p:blipFill>
          <a:blip r:embed="rId2"/>
          <a:srcRect/>
          <a:stretch>
            <a:fillRect/>
          </a:stretch>
        </p:blipFill>
        <p:spPr bwMode="auto">
          <a:xfrm>
            <a:off x="326383" y="593766"/>
            <a:ext cx="5528443" cy="4880759"/>
          </a:xfrm>
          <a:prstGeom prst="rect">
            <a:avLst/>
          </a:prstGeom>
          <a:noFill/>
        </p:spPr>
      </p:pic>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225632" y="349609"/>
            <a:ext cx="4952010" cy="4142232"/>
          </a:xfrm>
        </p:spPr>
        <p:txBody>
          <a:bodyPr>
            <a:normAutofit fontScale="92500" lnSpcReduction="10000"/>
          </a:bodyPr>
          <a:lstStyle/>
          <a:p>
            <a:pPr>
              <a:buNone/>
            </a:pPr>
            <a:endParaRPr lang="it-IT" sz="3600" dirty="0" smtClean="0"/>
          </a:p>
          <a:p>
            <a:r>
              <a:rPr lang="it-IT" sz="3600" i="1" dirty="0" smtClean="0"/>
              <a:t>L’ambito </a:t>
            </a:r>
            <a:r>
              <a:rPr lang="it-IT" sz="3600" i="1" dirty="0" err="1" smtClean="0"/>
              <a:t>domestico-familire</a:t>
            </a:r>
            <a:r>
              <a:rPr lang="it-IT" sz="3600" i="1" dirty="0" smtClean="0"/>
              <a:t> parla del malato, è un quadro privato, intimo, in cui si è ammessi e che occorre saper ascoltare, discernere e soprattutto rispettare. </a:t>
            </a:r>
            <a:endParaRPr lang="it-IT" sz="3600" dirty="0" smtClean="0"/>
          </a:p>
          <a:p>
            <a:endParaRPr lang="it-IT" sz="3600" dirty="0"/>
          </a:p>
        </p:txBody>
      </p:sp>
      <p:pic>
        <p:nvPicPr>
          <p:cNvPr id="7170" name="Picture 2" descr="C:\Users\direzionealba\Desktop\quadri\indexjyj.jpg"/>
          <p:cNvPicPr>
            <a:picLocks noChangeAspect="1" noChangeArrowheads="1"/>
          </p:cNvPicPr>
          <p:nvPr/>
        </p:nvPicPr>
        <p:blipFill>
          <a:blip r:embed="rId2"/>
          <a:srcRect/>
          <a:stretch>
            <a:fillRect/>
          </a:stretch>
        </p:blipFill>
        <p:spPr bwMode="auto">
          <a:xfrm>
            <a:off x="5212080" y="985652"/>
            <a:ext cx="6597003" cy="4334493"/>
          </a:xfrm>
          <a:prstGeom prst="rect">
            <a:avLst/>
          </a:prstGeom>
          <a:noFill/>
        </p:spPr>
      </p:pic>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4238" y="408985"/>
            <a:ext cx="9509760" cy="5374297"/>
          </a:xfrm>
        </p:spPr>
        <p:txBody>
          <a:bodyPr>
            <a:noAutofit/>
          </a:bodyPr>
          <a:lstStyle/>
          <a:p>
            <a:r>
              <a:rPr lang="it-IT" sz="3200" i="1" dirty="0" smtClean="0"/>
              <a:t>L’annuncio, che non è detto debba essere solamente verbale, potrà avvenire nella misura in cui, accettando la propria impotenza, ci si pone veramente con il malato, accanto a lui, non sopra e dunque contro.  </a:t>
            </a:r>
            <a:endParaRPr lang="it-IT" sz="3200" dirty="0" smtClean="0"/>
          </a:p>
          <a:p>
            <a:endParaRPr lang="it-IT" sz="3200" dirty="0"/>
          </a:p>
        </p:txBody>
      </p:sp>
      <p:pic>
        <p:nvPicPr>
          <p:cNvPr id="8194" name="Picture 2" descr="C:\Users\direzionealba\Desktop\quadri\imagesumuy.jpg"/>
          <p:cNvPicPr>
            <a:picLocks noChangeAspect="1" noChangeArrowheads="1"/>
          </p:cNvPicPr>
          <p:nvPr/>
        </p:nvPicPr>
        <p:blipFill>
          <a:blip r:embed="rId2"/>
          <a:srcRect/>
          <a:stretch>
            <a:fillRect/>
          </a:stretch>
        </p:blipFill>
        <p:spPr bwMode="auto">
          <a:xfrm>
            <a:off x="7137070" y="2440658"/>
            <a:ext cx="4598163" cy="3444184"/>
          </a:xfrm>
          <a:prstGeom prst="rect">
            <a:avLst/>
          </a:prstGeom>
          <a:noFill/>
        </p:spPr>
      </p:pic>
    </p:spTree>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4238" y="408985"/>
            <a:ext cx="5795949" cy="5374297"/>
          </a:xfrm>
        </p:spPr>
        <p:txBody>
          <a:bodyPr>
            <a:noAutofit/>
          </a:bodyPr>
          <a:lstStyle/>
          <a:p>
            <a:r>
              <a:rPr lang="it-IT" sz="3200" i="1" dirty="0" smtClean="0"/>
              <a:t>Gesù, quando entra nella casa di un malato, non ha nulla in mano, porta solo la sua presenza: il medico o l’infermiere hanno le medicine, gli strumenti del lavoro, il visitatore ha magari la Bibbia, o altro, ma occorre ricordare che il malato è anzitutto un testimone che deve essere ascoltato. </a:t>
            </a:r>
            <a:endParaRPr lang="it-IT" sz="3200" dirty="0" smtClean="0"/>
          </a:p>
          <a:p>
            <a:endParaRPr lang="it-IT" sz="3200" dirty="0"/>
          </a:p>
        </p:txBody>
      </p:sp>
      <p:pic>
        <p:nvPicPr>
          <p:cNvPr id="8194" name="Picture 2" descr="C:\Users\direzionealba\Desktop\quadri\imagesumuy.jpg"/>
          <p:cNvPicPr>
            <a:picLocks noChangeAspect="1" noChangeArrowheads="1"/>
          </p:cNvPicPr>
          <p:nvPr/>
        </p:nvPicPr>
        <p:blipFill>
          <a:blip r:embed="rId2"/>
          <a:srcRect/>
          <a:stretch>
            <a:fillRect/>
          </a:stretch>
        </p:blipFill>
        <p:spPr bwMode="auto">
          <a:xfrm>
            <a:off x="7125195" y="2431764"/>
            <a:ext cx="4610039" cy="3453079"/>
          </a:xfrm>
          <a:prstGeom prst="rect">
            <a:avLst/>
          </a:prstGeom>
          <a:noFill/>
        </p:spPr>
      </p:pic>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1067988" y="824623"/>
            <a:ext cx="6116583" cy="4142232"/>
          </a:xfrm>
        </p:spPr>
        <p:txBody>
          <a:bodyPr>
            <a:noAutofit/>
          </a:bodyPr>
          <a:lstStyle/>
          <a:p>
            <a:pPr>
              <a:buNone/>
            </a:pPr>
            <a:endParaRPr lang="it-IT" sz="3600" dirty="0" smtClean="0"/>
          </a:p>
          <a:p>
            <a:r>
              <a:rPr lang="it-IT" sz="3600" i="1" dirty="0" smtClean="0"/>
              <a:t>Nel farsi vicino ad un malato, si assume una grande responsabilità e si corre un rischio</a:t>
            </a:r>
            <a:endParaRPr lang="it-IT" sz="3600" dirty="0" smtClean="0"/>
          </a:p>
        </p:txBody>
      </p:sp>
      <p:pic>
        <p:nvPicPr>
          <p:cNvPr id="9218" name="Picture 2" descr="C:\Users\direzionealba\Desktop\index.jpg"/>
          <p:cNvPicPr>
            <a:picLocks noChangeAspect="1" noChangeArrowheads="1"/>
          </p:cNvPicPr>
          <p:nvPr/>
        </p:nvPicPr>
        <p:blipFill>
          <a:blip r:embed="rId2"/>
          <a:srcRect/>
          <a:stretch>
            <a:fillRect/>
          </a:stretch>
        </p:blipFill>
        <p:spPr bwMode="auto">
          <a:xfrm>
            <a:off x="7552707" y="248488"/>
            <a:ext cx="4134158" cy="5818445"/>
          </a:xfrm>
          <a:prstGeom prst="rect">
            <a:avLst/>
          </a:prstGeom>
          <a:noFill/>
        </p:spPr>
      </p:pic>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569224" y="503990"/>
            <a:ext cx="5985955" cy="4923034"/>
          </a:xfrm>
        </p:spPr>
        <p:txBody>
          <a:bodyPr>
            <a:noAutofit/>
          </a:bodyPr>
          <a:lstStyle/>
          <a:p>
            <a:pPr>
              <a:buNone/>
            </a:pPr>
            <a:endParaRPr lang="it-IT" sz="3600" dirty="0" smtClean="0"/>
          </a:p>
          <a:p>
            <a:r>
              <a:rPr lang="it-IT" sz="3600" i="1" dirty="0" smtClean="0"/>
              <a:t>questa delicatissima diaconia esige che ogni volta che si varca lo spazio in cui si trova il malato </a:t>
            </a:r>
            <a:r>
              <a:rPr lang="it-IT" sz="3600" b="1" i="1" dirty="0" smtClean="0"/>
              <a:t>ci si </a:t>
            </a:r>
            <a:r>
              <a:rPr lang="it-IT" sz="3600" b="1" i="1" smtClean="0"/>
              <a:t>attenga </a:t>
            </a:r>
            <a:r>
              <a:rPr lang="it-IT" sz="3600" b="1" i="1" smtClean="0"/>
              <a:t>al </a:t>
            </a:r>
            <a:r>
              <a:rPr lang="it-IT" sz="3600" b="1" i="1" dirty="0" smtClean="0"/>
              <a:t>quadro relazionale che egli ci consente. </a:t>
            </a:r>
            <a:endParaRPr lang="it-IT" sz="3600" dirty="0" smtClean="0"/>
          </a:p>
        </p:txBody>
      </p:sp>
      <p:pic>
        <p:nvPicPr>
          <p:cNvPr id="9218" name="Picture 2" descr="C:\Users\direzionealba\Desktop\index.jpg"/>
          <p:cNvPicPr>
            <a:picLocks noChangeAspect="1" noChangeArrowheads="1"/>
          </p:cNvPicPr>
          <p:nvPr/>
        </p:nvPicPr>
        <p:blipFill>
          <a:blip r:embed="rId2"/>
          <a:srcRect/>
          <a:stretch>
            <a:fillRect/>
          </a:stretch>
        </p:blipFill>
        <p:spPr bwMode="auto">
          <a:xfrm>
            <a:off x="7588332" y="260802"/>
            <a:ext cx="4110410" cy="5785022"/>
          </a:xfrm>
          <a:prstGeom prst="rect">
            <a:avLst/>
          </a:prstGeom>
          <a:noFill/>
        </p:spPr>
      </p:pic>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782981" y="456488"/>
            <a:ext cx="6745976" cy="4142232"/>
          </a:xfrm>
        </p:spPr>
        <p:txBody>
          <a:bodyPr>
            <a:noAutofit/>
          </a:bodyPr>
          <a:lstStyle/>
          <a:p>
            <a:pPr>
              <a:buNone/>
            </a:pPr>
            <a:endParaRPr lang="it-IT" sz="3600" dirty="0" smtClean="0"/>
          </a:p>
          <a:p>
            <a:r>
              <a:rPr lang="it-IT" sz="3600" i="1" dirty="0" smtClean="0"/>
              <a:t>Solo così, con infinita delicatezza umana e grande sensibilità  spirituale, si potrà vivere accanto al malato nel faticoso, mai prevedibile  ma sempre diversificato cammino attraverso la malattia”.</a:t>
            </a:r>
          </a:p>
          <a:p>
            <a:r>
              <a:rPr lang="it-IT" sz="2400" cap="small" dirty="0" smtClean="0"/>
              <a:t>LUCIANO MANICARDI</a:t>
            </a:r>
            <a:r>
              <a:rPr lang="it-IT" sz="2400" dirty="0" smtClean="0"/>
              <a:t>: Il malato e gli altri. Riflessione sulla visita ai malati.  </a:t>
            </a:r>
            <a:endParaRPr lang="it-IT" sz="2800" dirty="0"/>
          </a:p>
        </p:txBody>
      </p:sp>
      <p:pic>
        <p:nvPicPr>
          <p:cNvPr id="9218" name="Picture 2" descr="C:\Users\direzionealba\Desktop\index.jpg"/>
          <p:cNvPicPr>
            <a:picLocks noChangeAspect="1" noChangeArrowheads="1"/>
          </p:cNvPicPr>
          <p:nvPr/>
        </p:nvPicPr>
        <p:blipFill>
          <a:blip r:embed="rId2"/>
          <a:srcRect/>
          <a:stretch>
            <a:fillRect/>
          </a:stretch>
        </p:blipFill>
        <p:spPr bwMode="auto">
          <a:xfrm>
            <a:off x="7707086" y="311385"/>
            <a:ext cx="4015405" cy="5651310"/>
          </a:xfrm>
          <a:prstGeom prst="rect">
            <a:avLst/>
          </a:prstGeom>
          <a:noFill/>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7522" y="265176"/>
            <a:ext cx="10723418" cy="1088136"/>
          </a:xfrm>
        </p:spPr>
        <p:txBody>
          <a:bodyPr>
            <a:noAutofit/>
          </a:bodyPr>
          <a:lstStyle/>
          <a:p>
            <a:r>
              <a:rPr lang="it-IT" sz="3600" dirty="0" smtClean="0"/>
              <a:t>Ha guarito anche coloro che non lo </a:t>
            </a:r>
            <a:r>
              <a:rPr lang="it-IT" sz="3600" dirty="0" err="1" smtClean="0"/>
              <a:t>chiedevano…</a:t>
            </a:r>
            <a:r>
              <a:rPr lang="it-IT" sz="3600" dirty="0" smtClean="0"/>
              <a:t/>
            </a:r>
            <a:br>
              <a:rPr lang="it-IT" sz="3600" dirty="0" smtClean="0"/>
            </a:br>
            <a:endParaRPr lang="it-IT" sz="3600" dirty="0"/>
          </a:p>
        </p:txBody>
      </p:sp>
      <p:sp>
        <p:nvSpPr>
          <p:cNvPr id="4" name="Rettangolo 3"/>
          <p:cNvSpPr/>
          <p:nvPr/>
        </p:nvSpPr>
        <p:spPr>
          <a:xfrm>
            <a:off x="6621953" y="2460562"/>
            <a:ext cx="4087979" cy="707886"/>
          </a:xfrm>
          <a:prstGeom prst="rect">
            <a:avLst/>
          </a:prstGeom>
        </p:spPr>
        <p:txBody>
          <a:bodyPr wrap="none">
            <a:spAutoFit/>
          </a:bodyPr>
          <a:lstStyle/>
          <a:p>
            <a:r>
              <a:rPr lang="it-IT" sz="4000" i="1" dirty="0" smtClean="0"/>
              <a:t>«Vuoi guarire?» </a:t>
            </a:r>
            <a:endParaRPr lang="it-IT" sz="4000" dirty="0"/>
          </a:p>
        </p:txBody>
      </p:sp>
      <p:sp>
        <p:nvSpPr>
          <p:cNvPr id="5" name="Rettangolo 4"/>
          <p:cNvSpPr/>
          <p:nvPr/>
        </p:nvSpPr>
        <p:spPr>
          <a:xfrm>
            <a:off x="5880711" y="4313112"/>
            <a:ext cx="5032712" cy="1323439"/>
          </a:xfrm>
          <a:prstGeom prst="rect">
            <a:avLst/>
          </a:prstGeom>
        </p:spPr>
        <p:txBody>
          <a:bodyPr wrap="square">
            <a:spAutoFit/>
          </a:bodyPr>
          <a:lstStyle/>
          <a:p>
            <a:r>
              <a:rPr lang="it-IT" sz="4000" i="1" dirty="0" smtClean="0"/>
              <a:t>«E sull'istante </a:t>
            </a:r>
          </a:p>
          <a:p>
            <a:r>
              <a:rPr lang="it-IT" sz="4000" i="1" dirty="0" smtClean="0"/>
              <a:t>quell'uomo guarì»</a:t>
            </a:r>
            <a:endParaRPr lang="it-IT" sz="4000" dirty="0"/>
          </a:p>
        </p:txBody>
      </p:sp>
      <p:pic>
        <p:nvPicPr>
          <p:cNvPr id="69634" name="Picture 2" descr="Gesù guarisce il paralitico"/>
          <p:cNvPicPr>
            <a:picLocks noChangeAspect="1" noChangeArrowheads="1"/>
          </p:cNvPicPr>
          <p:nvPr/>
        </p:nvPicPr>
        <p:blipFill>
          <a:blip r:embed="rId2"/>
          <a:srcRect r="4215"/>
          <a:stretch>
            <a:fillRect/>
          </a:stretch>
        </p:blipFill>
        <p:spPr bwMode="auto">
          <a:xfrm>
            <a:off x="1223157" y="1507661"/>
            <a:ext cx="3336967" cy="47031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6746" y="383929"/>
            <a:ext cx="9509759" cy="1088136"/>
          </a:xfrm>
        </p:spPr>
        <p:txBody>
          <a:bodyPr>
            <a:normAutofit fontScale="90000"/>
          </a:bodyPr>
          <a:lstStyle/>
          <a:p>
            <a:pPr algn="ctr"/>
            <a:r>
              <a:rPr lang="it-IT" b="1" dirty="0" smtClean="0"/>
              <a:t>LA FEDE DEL MALATO </a:t>
            </a:r>
            <a:br>
              <a:rPr lang="it-IT" b="1" dirty="0" smtClean="0"/>
            </a:br>
            <a:r>
              <a:rPr lang="it-IT" b="1" dirty="0" smtClean="0"/>
              <a:t>E DELLA SUA FAMIGLIA</a:t>
            </a:r>
            <a:endParaRPr lang="it-IT" dirty="0"/>
          </a:p>
        </p:txBody>
      </p:sp>
      <p:sp>
        <p:nvSpPr>
          <p:cNvPr id="3" name="Segnaposto contenuto 2"/>
          <p:cNvSpPr>
            <a:spLocks noGrp="1"/>
          </p:cNvSpPr>
          <p:nvPr>
            <p:ph idx="1"/>
          </p:nvPr>
        </p:nvSpPr>
        <p:spPr>
          <a:xfrm>
            <a:off x="1341120" y="1572768"/>
            <a:ext cx="9869186" cy="4142232"/>
          </a:xfrm>
        </p:spPr>
        <p:txBody>
          <a:bodyPr>
            <a:noAutofit/>
          </a:bodyPr>
          <a:lstStyle/>
          <a:p>
            <a:r>
              <a:rPr lang="it-IT" sz="3600" dirty="0" smtClean="0"/>
              <a:t>La fede si comunica, e si comunica ancor maggiormente se c’è un legame, un rispetto</a:t>
            </a:r>
          </a:p>
          <a:p>
            <a:pPr>
              <a:buNone/>
            </a:pPr>
            <a:endParaRPr lang="it-IT" sz="3600" dirty="0" smtClean="0"/>
          </a:p>
          <a:p>
            <a:endParaRPr lang="it-IT" sz="3600" dirty="0"/>
          </a:p>
        </p:txBody>
      </p:sp>
      <p:pic>
        <p:nvPicPr>
          <p:cNvPr id="3074" name="Picture 2" descr="C:\Users\direzionealba\Desktop\images.jpg"/>
          <p:cNvPicPr>
            <a:picLocks noChangeAspect="1" noChangeArrowheads="1"/>
          </p:cNvPicPr>
          <p:nvPr/>
        </p:nvPicPr>
        <p:blipFill>
          <a:blip r:embed="rId2"/>
          <a:srcRect/>
          <a:stretch>
            <a:fillRect/>
          </a:stretch>
        </p:blipFill>
        <p:spPr bwMode="auto">
          <a:xfrm>
            <a:off x="7505205" y="2898329"/>
            <a:ext cx="4206031" cy="3713275"/>
          </a:xfrm>
          <a:prstGeom prst="rect">
            <a:avLst/>
          </a:prstGeom>
          <a:noFill/>
        </p:spPr>
      </p:pic>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6746" y="383929"/>
            <a:ext cx="9509759" cy="1088136"/>
          </a:xfrm>
        </p:spPr>
        <p:txBody>
          <a:bodyPr>
            <a:normAutofit fontScale="90000"/>
          </a:bodyPr>
          <a:lstStyle/>
          <a:p>
            <a:pPr algn="ctr"/>
            <a:r>
              <a:rPr lang="it-IT" b="1" dirty="0" smtClean="0"/>
              <a:t>LA FEDE DEL MALATO </a:t>
            </a:r>
            <a:br>
              <a:rPr lang="it-IT" b="1" dirty="0" smtClean="0"/>
            </a:br>
            <a:r>
              <a:rPr lang="it-IT" b="1" dirty="0" smtClean="0"/>
              <a:t>E DELLA SUA FAMIGLIA</a:t>
            </a:r>
            <a:endParaRPr lang="it-IT" dirty="0"/>
          </a:p>
        </p:txBody>
      </p:sp>
      <p:sp>
        <p:nvSpPr>
          <p:cNvPr id="3" name="Segnaposto contenuto 2"/>
          <p:cNvSpPr>
            <a:spLocks noGrp="1"/>
          </p:cNvSpPr>
          <p:nvPr>
            <p:ph idx="1"/>
          </p:nvPr>
        </p:nvSpPr>
        <p:spPr>
          <a:xfrm>
            <a:off x="1341120" y="1572768"/>
            <a:ext cx="9869186" cy="4142232"/>
          </a:xfrm>
        </p:spPr>
        <p:txBody>
          <a:bodyPr>
            <a:noAutofit/>
          </a:bodyPr>
          <a:lstStyle/>
          <a:p>
            <a:r>
              <a:rPr lang="it-IT" sz="3200" dirty="0" smtClean="0"/>
              <a:t>la fede del malato, dell’anziano, passa alla sua famiglia, che per rispettarlo, per favorirlo, cercherà di creare un ambiente adeguato. </a:t>
            </a:r>
          </a:p>
          <a:p>
            <a:pPr>
              <a:buNone/>
            </a:pPr>
            <a:endParaRPr lang="it-IT" sz="3200" dirty="0" smtClean="0"/>
          </a:p>
          <a:p>
            <a:endParaRPr lang="it-IT" sz="3200" dirty="0"/>
          </a:p>
        </p:txBody>
      </p:sp>
      <p:pic>
        <p:nvPicPr>
          <p:cNvPr id="3074" name="Picture 2" descr="C:\Users\direzionealba\Desktop\images.jpg"/>
          <p:cNvPicPr>
            <a:picLocks noChangeAspect="1" noChangeArrowheads="1"/>
          </p:cNvPicPr>
          <p:nvPr/>
        </p:nvPicPr>
        <p:blipFill>
          <a:blip r:embed="rId2"/>
          <a:srcRect/>
          <a:stretch>
            <a:fillRect/>
          </a:stretch>
        </p:blipFill>
        <p:spPr bwMode="auto">
          <a:xfrm>
            <a:off x="7437099" y="2838203"/>
            <a:ext cx="4274137" cy="3773402"/>
          </a:xfrm>
          <a:prstGeom prst="rect">
            <a:avLst/>
          </a:prstGeom>
          <a:noFill/>
        </p:spPr>
      </p:pic>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6746" y="383929"/>
            <a:ext cx="9509759" cy="1088136"/>
          </a:xfrm>
        </p:spPr>
        <p:txBody>
          <a:bodyPr>
            <a:normAutofit fontScale="90000"/>
          </a:bodyPr>
          <a:lstStyle/>
          <a:p>
            <a:pPr algn="ctr"/>
            <a:r>
              <a:rPr lang="it-IT" b="1" dirty="0" smtClean="0"/>
              <a:t>LA FEDE DEL MALATO </a:t>
            </a:r>
            <a:br>
              <a:rPr lang="it-IT" b="1" dirty="0" smtClean="0"/>
            </a:br>
            <a:r>
              <a:rPr lang="it-IT" b="1" dirty="0" smtClean="0"/>
              <a:t>E DELLA SUA FAMIGLIA</a:t>
            </a:r>
            <a:endParaRPr lang="it-IT" dirty="0"/>
          </a:p>
        </p:txBody>
      </p:sp>
      <p:sp>
        <p:nvSpPr>
          <p:cNvPr id="3" name="Segnaposto contenuto 2"/>
          <p:cNvSpPr>
            <a:spLocks noGrp="1"/>
          </p:cNvSpPr>
          <p:nvPr>
            <p:ph idx="1"/>
          </p:nvPr>
        </p:nvSpPr>
        <p:spPr>
          <a:xfrm>
            <a:off x="1341120" y="1572768"/>
            <a:ext cx="9869186" cy="4142232"/>
          </a:xfrm>
        </p:spPr>
        <p:txBody>
          <a:bodyPr>
            <a:noAutofit/>
          </a:bodyPr>
          <a:lstStyle/>
          <a:p>
            <a:r>
              <a:rPr lang="it-IT" sz="3200" dirty="0" smtClean="0"/>
              <a:t>Così la fede della famiglia si comunicherà al malato, che si sentirà sostenuto, e accoglierà le proposte, il clima religioso dei suoi cari.  </a:t>
            </a:r>
          </a:p>
          <a:p>
            <a:pPr>
              <a:buNone/>
            </a:pPr>
            <a:endParaRPr lang="it-IT" sz="3200" dirty="0" smtClean="0"/>
          </a:p>
          <a:p>
            <a:endParaRPr lang="it-IT" sz="3200" dirty="0"/>
          </a:p>
        </p:txBody>
      </p:sp>
      <p:pic>
        <p:nvPicPr>
          <p:cNvPr id="3074" name="Picture 2" descr="C:\Users\direzionealba\Desktop\images.jpg"/>
          <p:cNvPicPr>
            <a:picLocks noChangeAspect="1" noChangeArrowheads="1"/>
          </p:cNvPicPr>
          <p:nvPr/>
        </p:nvPicPr>
        <p:blipFill>
          <a:blip r:embed="rId2"/>
          <a:srcRect/>
          <a:stretch>
            <a:fillRect/>
          </a:stretch>
        </p:blipFill>
        <p:spPr bwMode="auto">
          <a:xfrm>
            <a:off x="7422077" y="2831252"/>
            <a:ext cx="4241656" cy="3744726"/>
          </a:xfrm>
          <a:prstGeom prst="rect">
            <a:avLst/>
          </a:prstGeom>
          <a:noFill/>
        </p:spPr>
      </p:pic>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6747" y="763940"/>
            <a:ext cx="6674724" cy="806879"/>
          </a:xfrm>
        </p:spPr>
        <p:txBody>
          <a:bodyPr>
            <a:noAutofit/>
          </a:bodyPr>
          <a:lstStyle/>
          <a:p>
            <a:pPr algn="ctr"/>
            <a:r>
              <a:rPr lang="it-IT" sz="3600" b="1" dirty="0" smtClean="0"/>
              <a:t>CONCLUSIONI</a:t>
            </a:r>
            <a:endParaRPr lang="it-IT" sz="3600" b="1" dirty="0"/>
          </a:p>
        </p:txBody>
      </p:sp>
      <p:sp>
        <p:nvSpPr>
          <p:cNvPr id="3" name="Segnaposto contenuto 2"/>
          <p:cNvSpPr>
            <a:spLocks noGrp="1"/>
          </p:cNvSpPr>
          <p:nvPr>
            <p:ph idx="1"/>
          </p:nvPr>
        </p:nvSpPr>
        <p:spPr>
          <a:xfrm>
            <a:off x="1329244" y="2715768"/>
            <a:ext cx="9509760" cy="4142232"/>
          </a:xfrm>
        </p:spPr>
        <p:txBody>
          <a:bodyPr>
            <a:noAutofit/>
          </a:bodyPr>
          <a:lstStyle/>
          <a:p>
            <a:r>
              <a:rPr lang="it-IT" sz="3200" dirty="0" smtClean="0">
                <a:solidFill>
                  <a:schemeClr val="accent2">
                    <a:lumMod val="50000"/>
                  </a:schemeClr>
                </a:solidFill>
              </a:rPr>
              <a:t>La dimensione spirituale traduce l’approccio olistico, dà compimento alla cura globale della persona: curare il corpo e lo spirito può essere di grande aiuto per vivere la dimensione della sofferenza con una certa serenità, speranza e pace, nonostante le inevitabili fatiche.</a:t>
            </a:r>
          </a:p>
          <a:p>
            <a:pPr hangingPunct="0">
              <a:buNone/>
            </a:pPr>
            <a:endParaRPr lang="it-IT" sz="3200" dirty="0" smtClean="0">
              <a:solidFill>
                <a:schemeClr val="accent2">
                  <a:lumMod val="50000"/>
                </a:schemeClr>
              </a:solidFill>
            </a:endParaRPr>
          </a:p>
          <a:p>
            <a:pPr>
              <a:buNone/>
            </a:pPr>
            <a:endParaRPr lang="it-IT" sz="3200" dirty="0" smtClean="0">
              <a:solidFill>
                <a:schemeClr val="accent2">
                  <a:lumMod val="50000"/>
                </a:schemeClr>
              </a:solidFill>
            </a:endParaRPr>
          </a:p>
          <a:p>
            <a:endParaRPr lang="it-IT" sz="3200" dirty="0">
              <a:solidFill>
                <a:schemeClr val="accent2">
                  <a:lumMod val="50000"/>
                </a:schemeClr>
              </a:solidFill>
            </a:endParaRPr>
          </a:p>
        </p:txBody>
      </p:sp>
      <p:pic>
        <p:nvPicPr>
          <p:cNvPr id="9218" name="Picture 2" descr="C:\Users\direzionealba\Desktop\imagesiyiy.jpg"/>
          <p:cNvPicPr>
            <a:picLocks noChangeAspect="1" noChangeArrowheads="1"/>
          </p:cNvPicPr>
          <p:nvPr/>
        </p:nvPicPr>
        <p:blipFill>
          <a:blip r:embed="rId2"/>
          <a:srcRect l="12774" t="18671" r="9244" b="12565"/>
          <a:stretch>
            <a:fillRect/>
          </a:stretch>
        </p:blipFill>
        <p:spPr bwMode="auto">
          <a:xfrm>
            <a:off x="7715871" y="265274"/>
            <a:ext cx="3697688" cy="2442300"/>
          </a:xfrm>
          <a:prstGeom prst="rect">
            <a:avLst/>
          </a:prstGeom>
          <a:noFill/>
        </p:spPr>
      </p:pic>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64870" y="1762773"/>
            <a:ext cx="6959733" cy="4142232"/>
          </a:xfrm>
        </p:spPr>
        <p:txBody>
          <a:bodyPr>
            <a:noAutofit/>
          </a:bodyPr>
          <a:lstStyle/>
          <a:p>
            <a:r>
              <a:rPr lang="it-IT" sz="3600" dirty="0" smtClean="0">
                <a:solidFill>
                  <a:schemeClr val="accent2">
                    <a:lumMod val="50000"/>
                  </a:schemeClr>
                </a:solidFill>
              </a:rPr>
              <a:t>In particolare, la fede in Gesù Cristo può aiutare la persona che vive un momento difficile ad elaborare due valori determinanti per compiere un cammino di accettazione della sofferenza:</a:t>
            </a:r>
          </a:p>
          <a:p>
            <a:pPr>
              <a:buNone/>
            </a:pPr>
            <a:endParaRPr lang="it-IT" sz="3600" dirty="0" smtClean="0">
              <a:solidFill>
                <a:schemeClr val="accent2">
                  <a:lumMod val="50000"/>
                </a:schemeClr>
              </a:solidFill>
            </a:endParaRPr>
          </a:p>
          <a:p>
            <a:endParaRPr lang="it-IT" sz="3600" dirty="0">
              <a:solidFill>
                <a:schemeClr val="accent2">
                  <a:lumMod val="50000"/>
                </a:schemeClr>
              </a:solidFill>
            </a:endParaRPr>
          </a:p>
        </p:txBody>
      </p:sp>
      <p:pic>
        <p:nvPicPr>
          <p:cNvPr id="4" name="Picture 2" descr="C:\Users\direzionealba\Desktop\imagesiyiy.jpg"/>
          <p:cNvPicPr>
            <a:picLocks noChangeAspect="1" noChangeArrowheads="1"/>
          </p:cNvPicPr>
          <p:nvPr/>
        </p:nvPicPr>
        <p:blipFill>
          <a:blip r:embed="rId2"/>
          <a:srcRect l="12774" t="18671" r="9244" b="12565"/>
          <a:stretch>
            <a:fillRect/>
          </a:stretch>
        </p:blipFill>
        <p:spPr bwMode="auto">
          <a:xfrm>
            <a:off x="7944591" y="261257"/>
            <a:ext cx="3582457" cy="2366191"/>
          </a:xfrm>
          <a:prstGeom prst="rect">
            <a:avLst/>
          </a:prstGeom>
          <a:noFill/>
        </p:spPr>
      </p:pic>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Dare significato alle proprie fatiche e sofferenze </a:t>
            </a:r>
            <a:endParaRPr lang="it-IT" dirty="0"/>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Dare significato alle proprie fatiche e sofferenze </a:t>
            </a:r>
            <a:endParaRPr lang="it-IT" dirty="0"/>
          </a:p>
        </p:txBody>
      </p:sp>
      <p:sp>
        <p:nvSpPr>
          <p:cNvPr id="4" name="Segnaposto contenuto 3"/>
          <p:cNvSpPr>
            <a:spLocks noGrp="1"/>
          </p:cNvSpPr>
          <p:nvPr>
            <p:ph idx="1"/>
          </p:nvPr>
        </p:nvSpPr>
        <p:spPr/>
        <p:txBody>
          <a:bodyPr>
            <a:noAutofit/>
          </a:bodyPr>
          <a:lstStyle/>
          <a:p>
            <a:r>
              <a:rPr lang="it-IT" sz="2800" dirty="0" smtClean="0">
                <a:solidFill>
                  <a:schemeClr val="accent2">
                    <a:lumMod val="50000"/>
                  </a:schemeClr>
                </a:solidFill>
              </a:rPr>
              <a:t>«Nella psicologia della salute che si interessa della risposta della persona alla sua malattia, particolare rilievo ha il significato attribuito alla malattia. </a:t>
            </a:r>
          </a:p>
          <a:p>
            <a:pPr>
              <a:buNone/>
            </a:pPr>
            <a:endParaRPr lang="it-IT" sz="28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dirty="0" smtClean="0"/>
              <a:t>Dare significato alle proprie fatiche e sofferenze </a:t>
            </a:r>
            <a:endParaRPr lang="it-IT" dirty="0"/>
          </a:p>
        </p:txBody>
      </p:sp>
      <p:sp>
        <p:nvSpPr>
          <p:cNvPr id="4" name="Segnaposto contenuto 3"/>
          <p:cNvSpPr>
            <a:spLocks noGrp="1"/>
          </p:cNvSpPr>
          <p:nvPr>
            <p:ph idx="1"/>
          </p:nvPr>
        </p:nvSpPr>
        <p:spPr/>
        <p:txBody>
          <a:bodyPr>
            <a:noAutofit/>
          </a:bodyPr>
          <a:lstStyle/>
          <a:p>
            <a:r>
              <a:rPr lang="it-IT" sz="2800" dirty="0" smtClean="0">
                <a:solidFill>
                  <a:schemeClr val="accent2">
                    <a:lumMod val="50000"/>
                  </a:schemeClr>
                </a:solidFill>
              </a:rPr>
              <a:t>«Nella psicologia della salute che si interessa della risposta della persona alla sua malattia, particolare rilievo ha il significato attribuito alla malattia. </a:t>
            </a:r>
          </a:p>
          <a:p>
            <a:r>
              <a:rPr lang="it-IT" sz="2800" dirty="0" smtClean="0">
                <a:solidFill>
                  <a:schemeClr val="accent2">
                    <a:lumMod val="50000"/>
                  </a:schemeClr>
                </a:solidFill>
              </a:rPr>
              <a:t>Essa infatti può essere vista come minaccia o come sfida, come nemico o come sollievo, come ostacolo o come provocazione, come perdita o come guadagno, come punizione o come valore, come momento da dimenticare o come tempo prezioso di vita. </a:t>
            </a:r>
          </a:p>
          <a:p>
            <a:pPr>
              <a:buNone/>
            </a:pPr>
            <a:endParaRPr lang="it-IT" sz="28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chemeClr val="accent2">
                <a:lumMod val="40000"/>
                <a:lumOff val="60000"/>
              </a:schemeClr>
            </a:solidFill>
          </a:ln>
        </p:spPr>
        <p:txBody>
          <a:bodyPr>
            <a:normAutofit fontScale="90000"/>
          </a:bodyPr>
          <a:lstStyle/>
          <a:p>
            <a:r>
              <a:rPr lang="it-IT" sz="4000" dirty="0" smtClean="0"/>
              <a:t>Dare significato alle proprie fatiche e sofferenze </a:t>
            </a:r>
            <a:endParaRPr lang="it-IT" dirty="0"/>
          </a:p>
        </p:txBody>
      </p:sp>
      <p:sp>
        <p:nvSpPr>
          <p:cNvPr id="4" name="Segnaposto contenuto 3"/>
          <p:cNvSpPr>
            <a:spLocks noGrp="1"/>
          </p:cNvSpPr>
          <p:nvPr>
            <p:ph idx="1"/>
          </p:nvPr>
        </p:nvSpPr>
        <p:spPr/>
        <p:txBody>
          <a:bodyPr>
            <a:noAutofit/>
          </a:bodyPr>
          <a:lstStyle/>
          <a:p>
            <a:r>
              <a:rPr lang="it-IT" sz="2800" dirty="0" smtClean="0">
                <a:solidFill>
                  <a:schemeClr val="accent2">
                    <a:lumMod val="50000"/>
                  </a:schemeClr>
                </a:solidFill>
              </a:rPr>
              <a:t>«Nella psicologia della salute che si interessa della risposta della persona alla sua malattia, particolare rilievo ha il significato attribuito alla malattia. </a:t>
            </a:r>
          </a:p>
          <a:p>
            <a:r>
              <a:rPr lang="it-IT" sz="2800" dirty="0" smtClean="0">
                <a:solidFill>
                  <a:schemeClr val="accent2">
                    <a:lumMod val="50000"/>
                  </a:schemeClr>
                </a:solidFill>
              </a:rPr>
              <a:t>Essa infatti può essere vista come minaccia o come sfida, come nemico o come sollievo, come ostacolo o come provocazione, come perdita o come guadagno, come punizione o come valore, come momento da dimenticare o come tempo prezioso di vita. </a:t>
            </a:r>
          </a:p>
          <a:p>
            <a:r>
              <a:rPr lang="it-IT" sz="2800" dirty="0" smtClean="0">
                <a:solidFill>
                  <a:schemeClr val="accent2">
                    <a:lumMod val="50000"/>
                  </a:schemeClr>
                </a:solidFill>
              </a:rPr>
              <a:t>A seconda del significato attribuito, le risposte alla malattia saranno diversificate». </a:t>
            </a:r>
          </a:p>
          <a:p>
            <a:endParaRPr lang="it-IT" sz="28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3600" dirty="0" smtClean="0">
                <a:solidFill>
                  <a:schemeClr val="accent2">
                    <a:lumMod val="50000"/>
                  </a:schemeClr>
                </a:solidFill>
              </a:rPr>
              <a:t>La fede in Cristo morto e risorto sa donare un profondo significato alla sofferenza</a:t>
            </a:r>
            <a:endParaRPr lang="it-IT" sz="3600"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f02895256">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000">
            <a:solidFill>
              <a:schemeClr val="accent2"/>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7851d254-ce09-43b6-8d90-072588e7901c">Wade into this watercolor painting of ocean waters and sandy beach. The  scenery evokes memories of that favorite seaside vacation. This template offers a variety of slide layouts including title slides, bulleted lists, a sample chart, a SmartArt graphic, and blank slide, all in a widescreen (16X9) format.
</APDescription>
    <AssetExpire xmlns="7851d254-ce09-43b6-8d90-072588e7901c">2029-01-01T08:00:00+00:00</AssetExpire>
    <CampaignTagsTaxHTField0 xmlns="7851d254-ce09-43b6-8d90-072588e7901c">
      <Terms xmlns="http://schemas.microsoft.com/office/infopath/2007/PartnerControls"/>
    </CampaignTagsTaxHTField0>
    <IntlLangReviewDate xmlns="7851d254-ce09-43b6-8d90-072588e7901c" xsi:nil="true"/>
    <TPFriendlyName xmlns="7851d254-ce09-43b6-8d90-072588e7901c" xsi:nil="true"/>
    <IntlLangReview xmlns="7851d254-ce09-43b6-8d90-072588e7901c">false</IntlLangReview>
    <LocLastLocAttemptVersionLookup xmlns="7851d254-ce09-43b6-8d90-072588e7901c">835488</LocLastLocAttemptVersionLookup>
    <PolicheckWords xmlns="7851d254-ce09-43b6-8d90-072588e7901c" xsi:nil="true"/>
    <SubmitterId xmlns="7851d254-ce09-43b6-8d90-072588e7901c" xsi:nil="true"/>
    <AcquiredFrom xmlns="7851d254-ce09-43b6-8d90-072588e7901c">Internal MS</AcquiredFrom>
    <EditorialStatus xmlns="7851d254-ce09-43b6-8d90-072588e7901c">Complete</EditorialStatus>
    <Markets xmlns="7851d254-ce09-43b6-8d90-072588e7901c"/>
    <OriginAsset xmlns="7851d254-ce09-43b6-8d90-072588e7901c" xsi:nil="true"/>
    <AssetStart xmlns="7851d254-ce09-43b6-8d90-072588e7901c">2012-05-11T02:04:00+00:00</AssetStart>
    <FriendlyTitle xmlns="7851d254-ce09-43b6-8d90-072588e7901c" xsi:nil="true"/>
    <MarketSpecific xmlns="7851d254-ce09-43b6-8d90-072588e7901c">false</MarketSpecific>
    <TPNamespace xmlns="7851d254-ce09-43b6-8d90-072588e7901c" xsi:nil="true"/>
    <PublishStatusLookup xmlns="7851d254-ce09-43b6-8d90-072588e7901c">
      <Value>376409</Value>
    </PublishStatusLookup>
    <APAuthor xmlns="7851d254-ce09-43b6-8d90-072588e7901c">
      <UserInfo>
        <DisplayName>REDMOND\v-vaddu</DisplayName>
        <AccountId>2567</AccountId>
        <AccountType/>
      </UserInfo>
    </APAuthor>
    <TPCommandLine xmlns="7851d254-ce09-43b6-8d90-072588e7901c" xsi:nil="true"/>
    <IntlLangReviewer xmlns="7851d254-ce09-43b6-8d90-072588e7901c" xsi:nil="true"/>
    <OpenTemplate xmlns="7851d254-ce09-43b6-8d90-072588e7901c">true</OpenTemplate>
    <CSXSubmissionDate xmlns="7851d254-ce09-43b6-8d90-072588e7901c" xsi:nil="true"/>
    <TaxCatchAll xmlns="7851d254-ce09-43b6-8d90-072588e7901c"/>
    <Manager xmlns="7851d254-ce09-43b6-8d90-072588e7901c" xsi:nil="true"/>
    <NumericId xmlns="7851d254-ce09-43b6-8d90-072588e7901c" xsi:nil="true"/>
    <ParentAssetId xmlns="7851d254-ce09-43b6-8d90-072588e7901c" xsi:nil="true"/>
    <OriginalSourceMarket xmlns="7851d254-ce09-43b6-8d90-072588e7901c">english</OriginalSourceMarket>
    <ApprovalStatus xmlns="7851d254-ce09-43b6-8d90-072588e7901c">InProgress</ApprovalStatus>
    <TPComponent xmlns="7851d254-ce09-43b6-8d90-072588e7901c" xsi:nil="true"/>
    <EditorialTags xmlns="7851d254-ce09-43b6-8d90-072588e7901c" xsi:nil="true"/>
    <TPExecutable xmlns="7851d254-ce09-43b6-8d90-072588e7901c" xsi:nil="true"/>
    <TPLaunchHelpLink xmlns="7851d254-ce09-43b6-8d90-072588e7901c" xsi:nil="true"/>
    <LocComments xmlns="7851d254-ce09-43b6-8d90-072588e7901c" xsi:nil="true"/>
    <LocRecommendedHandoff xmlns="7851d254-ce09-43b6-8d90-072588e7901c" xsi:nil="true"/>
    <SourceTitle xmlns="7851d254-ce09-43b6-8d90-072588e7901c" xsi:nil="true"/>
    <CSXUpdate xmlns="7851d254-ce09-43b6-8d90-072588e7901c">false</CSXUpdate>
    <IntlLocPriority xmlns="7851d254-ce09-43b6-8d90-072588e7901c" xsi:nil="true"/>
    <UAProjectedTotalWords xmlns="7851d254-ce09-43b6-8d90-072588e7901c" xsi:nil="true"/>
    <AssetType xmlns="7851d254-ce09-43b6-8d90-072588e7901c">TP</AssetType>
    <MachineTranslated xmlns="7851d254-ce09-43b6-8d90-072588e7901c">false</MachineTranslated>
    <OutputCachingOn xmlns="7851d254-ce09-43b6-8d90-072588e7901c">false</OutputCachingOn>
    <TemplateStatus xmlns="7851d254-ce09-43b6-8d90-072588e7901c">Complete</TemplateStatus>
    <IsSearchable xmlns="7851d254-ce09-43b6-8d90-072588e7901c">true</IsSearchable>
    <ContentItem xmlns="7851d254-ce09-43b6-8d90-072588e7901c" xsi:nil="true"/>
    <HandoffToMSDN xmlns="7851d254-ce09-43b6-8d90-072588e7901c" xsi:nil="true"/>
    <ShowIn xmlns="7851d254-ce09-43b6-8d90-072588e7901c">Show everywhere</ShowIn>
    <ThumbnailAssetId xmlns="7851d254-ce09-43b6-8d90-072588e7901c" xsi:nil="true"/>
    <UALocComments xmlns="7851d254-ce09-43b6-8d90-072588e7901c" xsi:nil="true"/>
    <UALocRecommendation xmlns="7851d254-ce09-43b6-8d90-072588e7901c">Localize</UALocRecommendation>
    <LastModifiedDateTime xmlns="7851d254-ce09-43b6-8d90-072588e7901c" xsi:nil="true"/>
    <LegacyData xmlns="7851d254-ce09-43b6-8d90-072588e7901c" xsi:nil="true"/>
    <LocManualTestRequired xmlns="7851d254-ce09-43b6-8d90-072588e7901c">false</LocManualTestRequired>
    <ClipArtFilename xmlns="7851d254-ce09-43b6-8d90-072588e7901c" xsi:nil="true"/>
    <TPApplication xmlns="7851d254-ce09-43b6-8d90-072588e7901c" xsi:nil="true"/>
    <CSXHash xmlns="7851d254-ce09-43b6-8d90-072588e7901c" xsi:nil="true"/>
    <DirectSourceMarket xmlns="7851d254-ce09-43b6-8d90-072588e7901c">english</DirectSourceMarket>
    <PrimaryImageGen xmlns="7851d254-ce09-43b6-8d90-072588e7901c">true</PrimaryImageGen>
    <PlannedPubDate xmlns="7851d254-ce09-43b6-8d90-072588e7901c" xsi:nil="true"/>
    <CSXSubmissionMarket xmlns="7851d254-ce09-43b6-8d90-072588e7901c" xsi:nil="true"/>
    <Downloads xmlns="7851d254-ce09-43b6-8d90-072588e7901c">0</Downloads>
    <ArtSampleDocs xmlns="7851d254-ce09-43b6-8d90-072588e7901c" xsi:nil="true"/>
    <TrustLevel xmlns="7851d254-ce09-43b6-8d90-072588e7901c">1 Microsoft Managed Content</TrustLevel>
    <BlockPublish xmlns="7851d254-ce09-43b6-8d90-072588e7901c">false</BlockPublish>
    <TPLaunchHelpLinkType xmlns="7851d254-ce09-43b6-8d90-072588e7901c">Template</TPLaunchHelpLinkType>
    <LocalizationTagsTaxHTField0 xmlns="7851d254-ce09-43b6-8d90-072588e7901c">
      <Terms xmlns="http://schemas.microsoft.com/office/infopath/2007/PartnerControls"/>
    </LocalizationTagsTaxHTField0>
    <BusinessGroup xmlns="7851d254-ce09-43b6-8d90-072588e7901c" xsi:nil="true"/>
    <Providers xmlns="7851d254-ce09-43b6-8d90-072588e7901c" xsi:nil="true"/>
    <TemplateTemplateType xmlns="7851d254-ce09-43b6-8d90-072588e7901c">PowerPoint Presentation Template</TemplateTemplateType>
    <TimesCloned xmlns="7851d254-ce09-43b6-8d90-072588e7901c" xsi:nil="true"/>
    <TPAppVersion xmlns="7851d254-ce09-43b6-8d90-072588e7901c" xsi:nil="true"/>
    <VoteCount xmlns="7851d254-ce09-43b6-8d90-072588e7901c" xsi:nil="true"/>
    <FeatureTagsTaxHTField0 xmlns="7851d254-ce09-43b6-8d90-072588e7901c">
      <Terms xmlns="http://schemas.microsoft.com/office/infopath/2007/PartnerControls"/>
    </FeatureTagsTaxHTField0>
    <Provider xmlns="7851d254-ce09-43b6-8d90-072588e7901c" xsi:nil="true"/>
    <UACurrentWords xmlns="7851d254-ce09-43b6-8d90-072588e7901c" xsi:nil="true"/>
    <AssetId xmlns="7851d254-ce09-43b6-8d90-072588e7901c">TP102895251</AssetId>
    <TPClientViewer xmlns="7851d254-ce09-43b6-8d90-072588e7901c" xsi:nil="true"/>
    <DSATActionTaken xmlns="7851d254-ce09-43b6-8d90-072588e7901c" xsi:nil="true"/>
    <APEditor xmlns="7851d254-ce09-43b6-8d90-072588e7901c">
      <UserInfo>
        <DisplayName/>
        <AccountId xsi:nil="true"/>
        <AccountType/>
      </UserInfo>
    </APEditor>
    <TPInstallLocation xmlns="7851d254-ce09-43b6-8d90-072588e7901c" xsi:nil="true"/>
    <OOCacheId xmlns="7851d254-ce09-43b6-8d90-072588e7901c" xsi:nil="true"/>
    <IsDeleted xmlns="7851d254-ce09-43b6-8d90-072588e7901c">false</IsDeleted>
    <PublishTargets xmlns="7851d254-ce09-43b6-8d90-072588e7901c">OfficeOnlineVNext</PublishTargets>
    <ApprovalLog xmlns="7851d254-ce09-43b6-8d90-072588e7901c" xsi:nil="true"/>
    <BugNumber xmlns="7851d254-ce09-43b6-8d90-072588e7901c" xsi:nil="true"/>
    <CrawlForDependencies xmlns="7851d254-ce09-43b6-8d90-072588e7901c">false</CrawlForDependencies>
    <InternalTagsTaxHTField0 xmlns="7851d254-ce09-43b6-8d90-072588e7901c">
      <Terms xmlns="http://schemas.microsoft.com/office/infopath/2007/PartnerControls"/>
    </InternalTagsTaxHTField0>
    <LastHandOff xmlns="7851d254-ce09-43b6-8d90-072588e7901c" xsi:nil="true"/>
    <Milestone xmlns="7851d254-ce09-43b6-8d90-072588e7901c" xsi:nil="true"/>
    <OriginalRelease xmlns="7851d254-ce09-43b6-8d90-072588e7901c">15</OriginalRelease>
    <RecommendationsModifier xmlns="7851d254-ce09-43b6-8d90-072588e7901c" xsi:nil="true"/>
    <ScenarioTagsTaxHTField0 xmlns="7851d254-ce09-43b6-8d90-072588e7901c">
      <Terms xmlns="http://schemas.microsoft.com/office/infopath/2007/PartnerControls"/>
    </ScenarioTagsTaxHTField0>
    <UANotes xmlns="7851d254-ce09-43b6-8d90-072588e7901c" xsi:nil="true"/>
    <LocMarketGroupTiers2 xmlns="7851d254-ce09-43b6-8d90-072588e790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FB888328A8731147A9E2416CA6C7A65B0400DC6FA6ECFB23F54F9F45EE586A6D0A65" ma:contentTypeVersion="56" ma:contentTypeDescription="Create a new document." ma:contentTypeScope="" ma:versionID="c97688fe8962075e95d1f794ee1b82d8">
  <xsd:schema xmlns:xsd="http://www.w3.org/2001/XMLSchema" xmlns:xs="http://www.w3.org/2001/XMLSchema" xmlns:p="http://schemas.microsoft.com/office/2006/metadata/properties" xmlns:ns2="7851d254-ce09-43b6-8d90-072588e7901c" targetNamespace="http://schemas.microsoft.com/office/2006/metadata/properties" ma:root="true" ma:fieldsID="c225bda33905c745071d9d8b7e170627" ns2:_="">
    <xsd:import namespace="7851d254-ce09-43b6-8d90-072588e7901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1d254-ce09-43b6-8d90-072588e7901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9ebba19d-2be4-461d-87e9-c05e5ebbf56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C164E808-44FA-4F5F-91C3-AF5B09309907}" ma:internalName="CSXSubmissionMarket" ma:readOnly="false" ma:showField="MarketName" ma:web="7851d254-ce09-43b6-8d90-072588e7901c">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0c66e03a-b58b-4d86-891b-8e445e1562f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AD356C7F-0981-4C41-B229-50D503AAD5E8}" ma:internalName="InProjectListLookup" ma:readOnly="true" ma:showField="InProjectLis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575b5594-eef4-4833-b257-601720e535bd}"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AD356C7F-0981-4C41-B229-50D503AAD5E8}" ma:internalName="LastCompleteVersionLookup" ma:readOnly="true" ma:showField="LastComplete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AD356C7F-0981-4C41-B229-50D503AAD5E8}" ma:internalName="LastPreviewErrorLookup" ma:readOnly="true" ma:showField="LastPreview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AD356C7F-0981-4C41-B229-50D503AAD5E8}" ma:internalName="LastPreviewResultLookup" ma:readOnly="true" ma:showField="LastPreview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AD356C7F-0981-4C41-B229-50D503AAD5E8}" ma:internalName="LastPreviewAttemptDateLookup" ma:readOnly="true" ma:showField="LastPreview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AD356C7F-0981-4C41-B229-50D503AAD5E8}" ma:internalName="LastPreviewedByLookup" ma:readOnly="true" ma:showField="LastPreview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AD356C7F-0981-4C41-B229-50D503AAD5E8}" ma:internalName="LastPreviewTimeLookup" ma:readOnly="true" ma:showField="LastPreview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AD356C7F-0981-4C41-B229-50D503AAD5E8}" ma:internalName="LastPreviewVersionLookup" ma:readOnly="true" ma:showField="LastPreview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AD356C7F-0981-4C41-B229-50D503AAD5E8}" ma:internalName="LastPublishErrorLookup" ma:readOnly="true" ma:showField="LastPublish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AD356C7F-0981-4C41-B229-50D503AAD5E8}" ma:internalName="LastPublishResultLookup" ma:readOnly="true" ma:showField="LastPublish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AD356C7F-0981-4C41-B229-50D503AAD5E8}" ma:internalName="LastPublishAttemptDateLookup" ma:readOnly="true" ma:showField="LastPublish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AD356C7F-0981-4C41-B229-50D503AAD5E8}" ma:internalName="LastPublishedByLookup" ma:readOnly="true" ma:showField="LastPublish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AD356C7F-0981-4C41-B229-50D503AAD5E8}" ma:internalName="LastPublishTimeLookup" ma:readOnly="true" ma:showField="LastPublish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AD356C7F-0981-4C41-B229-50D503AAD5E8}" ma:internalName="LastPublishVersionLookup" ma:readOnly="true" ma:showField="LastPublish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17F96094-CC23-4712-BE97-DE1DD51648A2}" ma:internalName="LocLastLocAttemptVersionLookup" ma:readOnly="false" ma:showField="LastLocAttemptVersion" ma:web="7851d254-ce09-43b6-8d90-072588e7901c">
      <xsd:simpleType>
        <xsd:restriction base="dms:Lookup"/>
      </xsd:simpleType>
    </xsd:element>
    <xsd:element name="LocLastLocAttemptVersionTypeLookup" ma:index="71" nillable="true" ma:displayName="Loc Last Loc Attempt Version Type" ma:default="" ma:list="{17F96094-CC23-4712-BE97-DE1DD51648A2}" ma:internalName="LocLastLocAttemptVersionTypeLookup" ma:readOnly="true" ma:showField="LastLocAttemptVersionType" ma:web="7851d254-ce09-43b6-8d90-072588e7901c">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17F96094-CC23-4712-BE97-DE1DD51648A2}" ma:internalName="LocNewPublishedVersionLookup" ma:readOnly="true" ma:showField="NewPublishedVersion" ma:web="7851d254-ce09-43b6-8d90-072588e7901c">
      <xsd:simpleType>
        <xsd:restriction base="dms:Lookup"/>
      </xsd:simpleType>
    </xsd:element>
    <xsd:element name="LocOverallHandbackStatusLookup" ma:index="75" nillable="true" ma:displayName="Loc Overall Handback Status" ma:default="" ma:list="{17F96094-CC23-4712-BE97-DE1DD51648A2}" ma:internalName="LocOverallHandbackStatusLookup" ma:readOnly="true" ma:showField="OverallHandbackStatus" ma:web="7851d254-ce09-43b6-8d90-072588e7901c">
      <xsd:simpleType>
        <xsd:restriction base="dms:Lookup"/>
      </xsd:simpleType>
    </xsd:element>
    <xsd:element name="LocOverallLocStatusLookup" ma:index="76" nillable="true" ma:displayName="Loc Overall Localize Status" ma:default="" ma:list="{17F96094-CC23-4712-BE97-DE1DD51648A2}" ma:internalName="LocOverallLocStatusLookup" ma:readOnly="true" ma:showField="OverallLocStatus" ma:web="7851d254-ce09-43b6-8d90-072588e7901c">
      <xsd:simpleType>
        <xsd:restriction base="dms:Lookup"/>
      </xsd:simpleType>
    </xsd:element>
    <xsd:element name="LocOverallPreviewStatusLookup" ma:index="77" nillable="true" ma:displayName="Loc Overall Preview Status" ma:default="" ma:list="{17F96094-CC23-4712-BE97-DE1DD51648A2}" ma:internalName="LocOverallPreviewStatusLookup" ma:readOnly="true" ma:showField="OverallPreviewStatus" ma:web="7851d254-ce09-43b6-8d90-072588e7901c">
      <xsd:simpleType>
        <xsd:restriction base="dms:Lookup"/>
      </xsd:simpleType>
    </xsd:element>
    <xsd:element name="LocOverallPublishStatusLookup" ma:index="78" nillable="true" ma:displayName="Loc Overall Publish Status" ma:default="" ma:list="{17F96094-CC23-4712-BE97-DE1DD51648A2}" ma:internalName="LocOverallPublishStatusLookup" ma:readOnly="true" ma:showField="OverallPublishStatus" ma:web="7851d254-ce09-43b6-8d90-072588e7901c">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17F96094-CC23-4712-BE97-DE1DD51648A2}" ma:internalName="LocProcessedForHandoffsLookup" ma:readOnly="true" ma:showField="ProcessedForHandoffs" ma:web="7851d254-ce09-43b6-8d90-072588e7901c">
      <xsd:simpleType>
        <xsd:restriction base="dms:Lookup"/>
      </xsd:simpleType>
    </xsd:element>
    <xsd:element name="LocProcessedForMarketsLookup" ma:index="81" nillable="true" ma:displayName="Loc Processed For Markets" ma:default="" ma:list="{17F96094-CC23-4712-BE97-DE1DD51648A2}" ma:internalName="LocProcessedForMarketsLookup" ma:readOnly="true" ma:showField="ProcessedForMarkets" ma:web="7851d254-ce09-43b6-8d90-072588e7901c">
      <xsd:simpleType>
        <xsd:restriction base="dms:Lookup"/>
      </xsd:simpleType>
    </xsd:element>
    <xsd:element name="LocPublishedDependentAssetsLookup" ma:index="82" nillable="true" ma:displayName="Loc Published Dependent Assets" ma:default="" ma:list="{17F96094-CC23-4712-BE97-DE1DD51648A2}" ma:internalName="LocPublishedDependentAssetsLookup" ma:readOnly="true" ma:showField="PublishedDependentAssets" ma:web="7851d254-ce09-43b6-8d90-072588e7901c">
      <xsd:simpleType>
        <xsd:restriction base="dms:Lookup"/>
      </xsd:simpleType>
    </xsd:element>
    <xsd:element name="LocPublishedLinkedAssetsLookup" ma:index="83" nillable="true" ma:displayName="Loc Published Linked Assets" ma:default="" ma:list="{17F96094-CC23-4712-BE97-DE1DD51648A2}" ma:internalName="LocPublishedLinkedAssetsLookup" ma:readOnly="true" ma:showField="PublishedLinkedAssets" ma:web="7851d254-ce09-43b6-8d90-072588e7901c">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b1ddce1b-f703-4c9f-819c-e88ccecfe8e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C164E808-44FA-4F5F-91C3-AF5B09309907}" ma:internalName="Markets" ma:readOnly="false" ma:showField="MarketNa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AD356C7F-0981-4C41-B229-50D503AAD5E8}" ma:internalName="NumOfRatingsLookup" ma:readOnly="true" ma:showField="NumOfRating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AD356C7F-0981-4C41-B229-50D503AAD5E8}" ma:internalName="PublishStatusLookup" ma:readOnly="false" ma:showField="PublishStatu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3f195d06-aec0-4d35-9b7e-8061da1a138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73ff1703-6c3c-47c1-ae53-2bc507bafe3b}" ma:internalName="TaxCatchAll" ma:showField="CatchAllData"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73ff1703-6c3c-47c1-ae53-2bc507bafe3b}" ma:internalName="TaxCatchAllLabel" ma:readOnly="true" ma:showField="CatchAllDataLabel"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DC47CD3-52DE-4022-A574-AABA5317D1A1}">
  <ds:schemaRefs>
    <ds:schemaRef ds:uri="http://schemas.microsoft.com/office/2006/metadata/properties"/>
    <ds:schemaRef ds:uri="http://schemas.microsoft.com/office/infopath/2007/PartnerControls"/>
    <ds:schemaRef ds:uri="7851d254-ce09-43b6-8d90-072588e7901c"/>
  </ds:schemaRefs>
</ds:datastoreItem>
</file>

<file path=customXml/itemProps2.xml><?xml version="1.0" encoding="utf-8"?>
<ds:datastoreItem xmlns:ds="http://schemas.openxmlformats.org/officeDocument/2006/customXml" ds:itemID="{CB13A76C-C1D3-4951-A1DA-B80DFECFC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1d254-ce09-43b6-8d90-072588e790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F3FC63-BF9C-4B26-82E5-BA4335A36E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tf02895256</Template>
  <TotalTime>0</TotalTime>
  <Words>3335</Words>
  <Application>Microsoft Office PowerPoint</Application>
  <PresentationFormat>Personalizzato</PresentationFormat>
  <Paragraphs>262</Paragraphs>
  <Slides>112</Slides>
  <Notes>0</Notes>
  <HiddenSlides>0</HiddenSlides>
  <MMClips>0</MMClips>
  <ScaleCrop>false</ScaleCrop>
  <HeadingPairs>
    <vt:vector size="4" baseType="variant">
      <vt:variant>
        <vt:lpstr>Tema</vt:lpstr>
      </vt:variant>
      <vt:variant>
        <vt:i4>1</vt:i4>
      </vt:variant>
      <vt:variant>
        <vt:lpstr>Titoli diapositive</vt:lpstr>
      </vt:variant>
      <vt:variant>
        <vt:i4>112</vt:i4>
      </vt:variant>
    </vt:vector>
  </HeadingPairs>
  <TitlesOfParts>
    <vt:vector size="113" baseType="lpstr">
      <vt:lpstr>tf02895256</vt:lpstr>
      <vt:lpstr>Dal bisogno di salute   al desiderio di salvezza.  un percorso umano e spirituale  da vivere con il malato  e la sua famiglia </vt:lpstr>
      <vt:lpstr>BISOGNO DI SALUTE</vt:lpstr>
      <vt:lpstr>BISOGNO DI SALUTE</vt:lpstr>
      <vt:lpstr>BISOGNO DI SALUTE</vt:lpstr>
      <vt:lpstr>Gesù, iniziando la sua vita pubblica, ha cominciato a guarire</vt:lpstr>
      <vt:lpstr>Gesù, iniziando la sua vita pubblica, ha cominciato a guarire</vt:lpstr>
      <vt:lpstr>Ha guarito anche coloro che non lo chiedevano… </vt:lpstr>
      <vt:lpstr>Ha guarito anche coloro che non lo chiedevano… </vt:lpstr>
      <vt:lpstr>Ha guarito anche coloro che non lo chiedevano… </vt:lpstr>
      <vt:lpstr>Diapositiva 10</vt:lpstr>
      <vt:lpstr>Diapositiva 11</vt:lpstr>
      <vt:lpstr>La salute è un bisogno fondamentale dell’uomo…</vt:lpstr>
      <vt:lpstr>Diapositiva 13</vt:lpstr>
      <vt:lpstr>Diapositiva 14</vt:lpstr>
      <vt:lpstr>Diapositiva 15</vt:lpstr>
      <vt:lpstr>Diapositiva 16</vt:lpstr>
      <vt:lpstr>Diapositiva 17</vt:lpstr>
      <vt:lpstr>Diapositiva 18</vt:lpstr>
      <vt:lpstr>Ma cosa si trova veramente al cuore  della domanda di salute? </vt:lpstr>
      <vt:lpstr>Ma cosa si trova veramente al cuore  della domanda di salute? </vt:lpstr>
      <vt:lpstr>Ma cosa si trova veramente al cuore  della domanda di salute? </vt:lpstr>
      <vt:lpstr>L’uomo, creatura finita, aspira all’infinito</vt:lpstr>
      <vt:lpstr>Diapositiva 23</vt:lpstr>
      <vt:lpstr>Ecco la domanda di salvezza!</vt:lpstr>
      <vt:lpstr>Ecco la domanda di salvezza!</vt:lpstr>
      <vt:lpstr>Ecco la domanda di salvezza!</vt:lpstr>
      <vt:lpstr>Diapositiva 27</vt:lpstr>
      <vt:lpstr>Diapositiva 28</vt:lpstr>
      <vt:lpstr>La strada verso la speranza inizia  dal riconoscimento del valore dell’uomo:</vt:lpstr>
      <vt:lpstr>La strada verso la speranza inizia  dal riconoscimento del valore dell’uomo:</vt:lpstr>
      <vt:lpstr>La strada verso la speranza inizia  dal riconoscimento del valore dell’uomo:</vt:lpstr>
      <vt:lpstr>La strada verso la speranza inizia  dal riconoscimento del valore dell’uomo:</vt:lpstr>
      <vt:lpstr>Diapositiva 33</vt:lpstr>
      <vt:lpstr>Diapositiva 34</vt:lpstr>
      <vt:lpstr>Attraverso la dimensione spirituale.</vt:lpstr>
      <vt:lpstr>Attraverso la dimensione spirituale.</vt:lpstr>
      <vt:lpstr>Attraverso la dimensione spirituale.</vt:lpstr>
      <vt:lpstr>Diapositiva 38</vt:lpstr>
      <vt:lpstr>LA DIMENSIONE SPIRITUALE  NELLE PERSONE ANZIANE</vt:lpstr>
      <vt:lpstr>Diapositiva 40</vt:lpstr>
      <vt:lpstr>Diapositiva 41</vt:lpstr>
      <vt:lpstr>Diapositiva 42</vt:lpstr>
      <vt:lpstr>Diapositiva 43</vt:lpstr>
      <vt:lpstr>Diapositiva 44</vt:lpstr>
      <vt:lpstr>Qual è l’esperienza religiosa, la preghiera dei nostri anziani?</vt:lpstr>
      <vt:lpstr>Diapositiva 46</vt:lpstr>
      <vt:lpstr>Diapositiva 47</vt:lpstr>
      <vt:lpstr>Diapositiva 48</vt:lpstr>
      <vt:lpstr>Diapositiva 49</vt:lpstr>
      <vt:lpstr>Diapositiva 50</vt:lpstr>
      <vt:lpstr>Il culto dei morti</vt:lpstr>
      <vt:lpstr>Prepararsi all’avvicinarsi della morte. </vt:lpstr>
      <vt:lpstr>Diapositiva 53</vt:lpstr>
      <vt:lpstr>Diapositiva 54</vt:lpstr>
      <vt:lpstr>Diapositiva 55</vt:lpstr>
      <vt:lpstr>Diapositiva 56</vt:lpstr>
      <vt:lpstr>Diapositiva 57</vt:lpstr>
      <vt:lpstr>Diapositiva 58</vt:lpstr>
      <vt:lpstr>La preghiera del cuore </vt:lpstr>
      <vt:lpstr>Rispettare la persona anziana significa prendere sul serio i simboli del cristianesimo</vt:lpstr>
      <vt:lpstr>Rispettare la persona anziana significa prendere sul serio i simboli del cristianesimo</vt:lpstr>
      <vt:lpstr>Rispettare la persona anziana significa prendere sul serio i simboli del cristianesimo</vt:lpstr>
      <vt:lpstr>Diapositiva 63</vt:lpstr>
      <vt:lpstr>Diapositiva 64</vt:lpstr>
      <vt:lpstr>Diapositiva 65</vt:lpstr>
      <vt:lpstr>Diapositiva 66</vt:lpstr>
      <vt:lpstr>Diapositiva 67</vt:lpstr>
      <vt:lpstr>Diapositiva 68</vt:lpstr>
      <vt:lpstr>Diapositiva 69</vt:lpstr>
      <vt:lpstr>Diapositiva 70</vt:lpstr>
      <vt:lpstr>Il Cottolengo faceva lui stesso catechesi </vt:lpstr>
      <vt:lpstr>Diapositiva 72</vt:lpstr>
      <vt:lpstr>Diapositiva 73</vt:lpstr>
      <vt:lpstr>LA FAMIGLIA DEL MALATO </vt:lpstr>
      <vt:lpstr>Diapositiva 75</vt:lpstr>
      <vt:lpstr>Diapositiva 76</vt:lpstr>
      <vt:lpstr>Diapositiva 77</vt:lpstr>
      <vt:lpstr>Diapositiva 78</vt:lpstr>
      <vt:lpstr>Diapositiva 79</vt:lpstr>
      <vt:lpstr>Diapositiva 80</vt:lpstr>
      <vt:lpstr>ENTRIAMO IN CASA  </vt:lpstr>
      <vt:lpstr>ENTRIAMO IN CASA  </vt:lpstr>
      <vt:lpstr>Diapositiva 83</vt:lpstr>
      <vt:lpstr>Diapositiva 84</vt:lpstr>
      <vt:lpstr>Diapositiva 85</vt:lpstr>
      <vt:lpstr>Diapositiva 86</vt:lpstr>
      <vt:lpstr>Diapositiva 87</vt:lpstr>
      <vt:lpstr>Diapositiva 88</vt:lpstr>
      <vt:lpstr>Diapositiva 89</vt:lpstr>
      <vt:lpstr>LA FEDE DEL MALATO  E DELLA SUA FAMIGLIA</vt:lpstr>
      <vt:lpstr>LA FEDE DEL MALATO  E DELLA SUA FAMIGLIA</vt:lpstr>
      <vt:lpstr>LA FEDE DEL MALATO  E DELLA SUA FAMIGLIA</vt:lpstr>
      <vt:lpstr>CONCLUSIONI</vt:lpstr>
      <vt:lpstr>Diapositiva 94</vt:lpstr>
      <vt:lpstr>Dare significato alle proprie fatiche e sofferenze </vt:lpstr>
      <vt:lpstr>Dare significato alle proprie fatiche e sofferenze </vt:lpstr>
      <vt:lpstr>Dare significato alle proprie fatiche e sofferenze </vt:lpstr>
      <vt:lpstr>Dare significato alle proprie fatiche e sofferenze </vt:lpstr>
      <vt:lpstr>Diapositiva 99</vt:lpstr>
      <vt:lpstr>Diapositiva 100</vt:lpstr>
      <vt:lpstr>Diapositiva 101</vt:lpstr>
      <vt:lpstr>Relativizzare lo stato di sofferenza alla dimensione escatologica</vt:lpstr>
      <vt:lpstr>Nello spazio vuoto creato dal dolore, è accaduta la novità di un evento che ha tolto al dolore e alla morte l’ultima parola.  La morte è distrutta dalla Risurrezione.    </vt:lpstr>
      <vt:lpstr>Diapositiva 104</vt:lpstr>
      <vt:lpstr>Diapositiva 105</vt:lpstr>
      <vt:lpstr>Diapositiva 106</vt:lpstr>
      <vt:lpstr>Diapositiva 107</vt:lpstr>
      <vt:lpstr>Diapositiva 108</vt:lpstr>
      <vt:lpstr>Diapositiva 109</vt:lpstr>
      <vt:lpstr>Diapositiva 110</vt:lpstr>
      <vt:lpstr>Diapositiva 111</vt:lpstr>
      <vt:lpstr>Pellegrinaggio verso Casa…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2017-11-01T20:53:44Z</dcterms:created>
  <dcterms:modified xsi:type="dcterms:W3CDTF">2018-10-28T06:33:38Z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0x010100FB888328A8731147A9E2416CA6C7A65B0400DC6FA6ECFB23F54F9F45EE586A6D0A65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